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Bebas Neue" charset="1" panose="00000500000000000000"/>
      <p:regular r:id="rId41"/>
    </p:embeddedFont>
    <p:embeddedFont>
      <p:font typeface="Montserrat" charset="1" panose="00000500000000000000"/>
      <p:regular r:id="rId42"/>
    </p:embeddedFont>
    <p:embeddedFont>
      <p:font typeface="Montserrat Bold" charset="1" panose="00000800000000000000"/>
      <p:regular r:id="rId43"/>
    </p:embeddedFont>
    <p:embeddedFont>
      <p:font typeface="Montserrat Italics" charset="1" panose="00000500000000000000"/>
      <p:regular r:id="rId44"/>
    </p:embeddedFont>
    <p:embeddedFont>
      <p:font typeface="Montserrat Bold Italics" charset="1" panose="000008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75507" y="-1012243"/>
            <a:ext cx="11936987" cy="13300264"/>
          </a:xfrm>
          <a:custGeom>
            <a:avLst/>
            <a:gdLst/>
            <a:ahLst/>
            <a:cxnLst/>
            <a:rect r="r" b="b" t="t" l="l"/>
            <a:pathLst>
              <a:path h="13300264" w="11936987">
                <a:moveTo>
                  <a:pt x="0" y="0"/>
                </a:moveTo>
                <a:lnTo>
                  <a:pt x="11936986" y="0"/>
                </a:lnTo>
                <a:lnTo>
                  <a:pt x="11936986" y="13300263"/>
                </a:lnTo>
                <a:lnTo>
                  <a:pt x="0" y="13300263"/>
                </a:lnTo>
                <a:lnTo>
                  <a:pt x="0" y="0"/>
                </a:lnTo>
                <a:close/>
              </a:path>
            </a:pathLst>
          </a:custGeom>
          <a:blipFill>
            <a:blip r:embed="rId4">
              <a:alphaModFix amt="65999"/>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06936" y="2388542"/>
            <a:ext cx="10274128" cy="3434131"/>
          </a:xfrm>
          <a:prstGeom prst="rect">
            <a:avLst/>
          </a:prstGeom>
        </p:spPr>
        <p:txBody>
          <a:bodyPr anchor="t" rtlCol="false" tIns="0" lIns="0" bIns="0" rIns="0">
            <a:spAutoFit/>
          </a:bodyPr>
          <a:lstStyle/>
          <a:p>
            <a:pPr algn="ctr">
              <a:lnSpc>
                <a:spcPts val="28067"/>
              </a:lnSpc>
            </a:pPr>
            <a:r>
              <a:rPr lang="en-US" sz="20048">
                <a:solidFill>
                  <a:srgbClr val="000000"/>
                </a:solidFill>
                <a:latin typeface="Bebas Neue"/>
                <a:ea typeface="Bebas Neue"/>
                <a:cs typeface="Bebas Neue"/>
                <a:sym typeface="Bebas Neue"/>
              </a:rPr>
              <a:t>xml parser</a:t>
            </a:r>
          </a:p>
        </p:txBody>
      </p:sp>
      <p:grpSp>
        <p:nvGrpSpPr>
          <p:cNvPr name="Group 8" id="8"/>
          <p:cNvGrpSpPr/>
          <p:nvPr/>
        </p:nvGrpSpPr>
        <p:grpSpPr>
          <a:xfrm rot="0">
            <a:off x="6017410" y="5637888"/>
            <a:ext cx="6253180" cy="1400811"/>
            <a:chOff x="0" y="0"/>
            <a:chExt cx="8337573" cy="1867748"/>
          </a:xfrm>
        </p:grpSpPr>
        <p:sp>
          <p:nvSpPr>
            <p:cNvPr name="Freeform 9" id="9"/>
            <p:cNvSpPr/>
            <p:nvPr/>
          </p:nvSpPr>
          <p:spPr>
            <a:xfrm flipH="false" flipV="false" rot="-5400000">
              <a:off x="2790433" y="600003"/>
              <a:ext cx="1867748" cy="667742"/>
            </a:xfrm>
            <a:custGeom>
              <a:avLst/>
              <a:gdLst/>
              <a:ahLst/>
              <a:cxnLst/>
              <a:rect r="r" b="b" t="t" l="l"/>
              <a:pathLst>
                <a:path h="667742" w="1867748">
                  <a:moveTo>
                    <a:pt x="0" y="0"/>
                  </a:moveTo>
                  <a:lnTo>
                    <a:pt x="1867747" y="0"/>
                  </a:lnTo>
                  <a:lnTo>
                    <a:pt x="1867747" y="667742"/>
                  </a:lnTo>
                  <a:lnTo>
                    <a:pt x="0" y="667742"/>
                  </a:lnTo>
                  <a:lnTo>
                    <a:pt x="0" y="0"/>
                  </a:lnTo>
                  <a:close/>
                </a:path>
              </a:pathLst>
            </a:custGeom>
            <a:blipFill>
              <a:blip r:embed="rId6">
                <a:extLst>
                  <a:ext uri="{96DAC541-7B7A-43D3-8B79-37D633B846F1}">
                    <asvg:svgBlip xmlns:asvg="http://schemas.microsoft.com/office/drawing/2016/SVG/main" r:embed="rId7"/>
                  </a:ext>
                </a:extLst>
              </a:blip>
              <a:stretch>
                <a:fillRect l="0" t="0" r="-447" b="-74899"/>
              </a:stretch>
            </a:blipFill>
          </p:spPr>
        </p:sp>
        <p:sp>
          <p:nvSpPr>
            <p:cNvPr name="TextBox 10" id="10"/>
            <p:cNvSpPr txBox="true"/>
            <p:nvPr/>
          </p:nvSpPr>
          <p:spPr>
            <a:xfrm rot="0">
              <a:off x="3524310" y="187978"/>
              <a:ext cx="4813263" cy="1453691"/>
            </a:xfrm>
            <a:prstGeom prst="rect">
              <a:avLst/>
            </a:prstGeom>
          </p:spPr>
          <p:txBody>
            <a:bodyPr anchor="t" rtlCol="false" tIns="0" lIns="0" bIns="0" rIns="0">
              <a:spAutoFit/>
            </a:bodyPr>
            <a:lstStyle/>
            <a:p>
              <a:pPr algn="l" marL="459842" indent="-229921" lvl="1">
                <a:lnSpc>
                  <a:spcPts val="2981"/>
                </a:lnSpc>
                <a:buFont typeface="Arial"/>
                <a:buChar char="•"/>
              </a:pPr>
              <a:r>
                <a:rPr lang="en-US" sz="2129">
                  <a:solidFill>
                    <a:srgbClr val="000000"/>
                  </a:solidFill>
                  <a:latin typeface="Montserrat"/>
                  <a:ea typeface="Montserrat"/>
                  <a:cs typeface="Montserrat"/>
                  <a:sym typeface="Montserrat"/>
                </a:rPr>
                <a:t>Marțole Ilinca - Maria</a:t>
              </a:r>
            </a:p>
            <a:p>
              <a:pPr algn="l" marL="459842" indent="-229921" lvl="1">
                <a:lnSpc>
                  <a:spcPts val="2981"/>
                </a:lnSpc>
                <a:buFont typeface="Arial"/>
                <a:buChar char="•"/>
              </a:pPr>
              <a:r>
                <a:rPr lang="en-US" sz="2129">
                  <a:solidFill>
                    <a:srgbClr val="000000"/>
                  </a:solidFill>
                  <a:latin typeface="Montserrat"/>
                  <a:ea typeface="Montserrat"/>
                  <a:cs typeface="Montserrat"/>
                  <a:sym typeface="Montserrat"/>
                </a:rPr>
                <a:t>Pleșca Maria-Erika</a:t>
              </a:r>
            </a:p>
            <a:p>
              <a:pPr algn="l" marL="459842" indent="-229921" lvl="1">
                <a:lnSpc>
                  <a:spcPts val="2981"/>
                </a:lnSpc>
                <a:buFont typeface="Arial"/>
                <a:buChar char="•"/>
              </a:pPr>
              <a:r>
                <a:rPr lang="en-US" sz="2129">
                  <a:solidFill>
                    <a:srgbClr val="000000"/>
                  </a:solidFill>
                  <a:latin typeface="Montserrat"/>
                  <a:ea typeface="Montserrat"/>
                  <a:cs typeface="Montserrat"/>
                  <a:sym typeface="Montserrat"/>
                </a:rPr>
                <a:t>Vîrghileanu Roberta</a:t>
              </a:r>
            </a:p>
          </p:txBody>
        </p:sp>
        <p:sp>
          <p:nvSpPr>
            <p:cNvPr name="TextBox 11" id="11"/>
            <p:cNvSpPr txBox="true"/>
            <p:nvPr/>
          </p:nvSpPr>
          <p:spPr>
            <a:xfrm rot="0">
              <a:off x="0" y="746383"/>
              <a:ext cx="2227733" cy="346407"/>
            </a:xfrm>
            <a:prstGeom prst="rect">
              <a:avLst/>
            </a:prstGeom>
          </p:spPr>
          <p:txBody>
            <a:bodyPr anchor="t" rtlCol="false" tIns="0" lIns="0" bIns="0" rIns="0">
              <a:spAutoFit/>
            </a:bodyPr>
            <a:lstStyle/>
            <a:p>
              <a:pPr algn="r">
                <a:lnSpc>
                  <a:spcPts val="2236"/>
                </a:lnSpc>
              </a:pPr>
              <a:r>
                <a:rPr lang="en-US" sz="1597">
                  <a:solidFill>
                    <a:srgbClr val="000000"/>
                  </a:solidFill>
                  <a:latin typeface="Montserrat"/>
                  <a:ea typeface="Montserrat"/>
                  <a:cs typeface="Montserrat"/>
                  <a:sym typeface="Montserrat"/>
                </a:rPr>
                <a:t>SPICE GIRLS</a:t>
              </a:r>
            </a:p>
          </p:txBody>
        </p:sp>
        <p:sp>
          <p:nvSpPr>
            <p:cNvPr name="AutoShape 12" id="12"/>
            <p:cNvSpPr/>
            <p:nvPr/>
          </p:nvSpPr>
          <p:spPr>
            <a:xfrm>
              <a:off x="2529393" y="928239"/>
              <a:ext cx="861042" cy="0"/>
            </a:xfrm>
            <a:prstGeom prst="line">
              <a:avLst/>
            </a:prstGeom>
            <a:ln cap="flat" w="11271">
              <a:solidFill>
                <a:srgbClr val="000000"/>
              </a:solidFill>
              <a:prstDash val="solid"/>
              <a:headEnd type="none" len="sm" w="sm"/>
              <a:tailEnd type="none" len="sm" w="sm"/>
            </a:ln>
          </p:spPr>
        </p:sp>
      </p:grpSp>
      <p:sp>
        <p:nvSpPr>
          <p:cNvPr name="TextBox 13" id="13"/>
          <p:cNvSpPr txBox="true"/>
          <p:nvPr/>
        </p:nvSpPr>
        <p:spPr>
          <a:xfrm rot="0">
            <a:off x="12541600" y="8884920"/>
            <a:ext cx="4717700" cy="306705"/>
          </a:xfrm>
          <a:prstGeom prst="rect">
            <a:avLst/>
          </a:prstGeom>
        </p:spPr>
        <p:txBody>
          <a:bodyPr anchor="t" rtlCol="false" tIns="0" lIns="0" bIns="0" rIns="0">
            <a:spAutoFit/>
          </a:bodyPr>
          <a:lstStyle/>
          <a:p>
            <a:pPr algn="r">
              <a:lnSpc>
                <a:spcPts val="2520"/>
              </a:lnSpc>
            </a:pPr>
            <a:r>
              <a:rPr lang="en-US" sz="1800">
                <a:solidFill>
                  <a:srgbClr val="000000"/>
                </a:solidFill>
                <a:latin typeface="Montserrat"/>
                <a:ea typeface="Montserrat"/>
                <a:cs typeface="Montserrat"/>
                <a:sym typeface="Montserrat"/>
              </a:rPr>
              <a:t>07.01.2025</a:t>
            </a:r>
          </a:p>
        </p:txBody>
      </p:sp>
      <p:sp>
        <p:nvSpPr>
          <p:cNvPr name="TextBox 14" id="14"/>
          <p:cNvSpPr txBox="true"/>
          <p:nvPr/>
        </p:nvSpPr>
        <p:spPr>
          <a:xfrm rot="0">
            <a:off x="5583435" y="8008620"/>
            <a:ext cx="7121131" cy="12496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Montserrat"/>
                <a:ea typeface="Montserrat"/>
                <a:cs typeface="Montserrat"/>
                <a:sym typeface="Montserrat"/>
              </a:rPr>
              <a:t>UNIVERSITATEA DIN BUCUREȘTI​</a:t>
            </a:r>
          </a:p>
          <a:p>
            <a:pPr algn="ctr">
              <a:lnSpc>
                <a:spcPts val="2520"/>
              </a:lnSpc>
              <a:spcBef>
                <a:spcPct val="0"/>
              </a:spcBef>
            </a:pPr>
            <a:r>
              <a:rPr lang="en-US" sz="1800">
                <a:solidFill>
                  <a:srgbClr val="000000"/>
                </a:solidFill>
                <a:latin typeface="Montserrat"/>
                <a:ea typeface="Montserrat"/>
                <a:cs typeface="Montserrat"/>
                <a:sym typeface="Montserrat"/>
              </a:rPr>
              <a:t>DEPARTAMENTUL DE INFORMATICĂ</a:t>
            </a:r>
          </a:p>
          <a:p>
            <a:pPr algn="ctr">
              <a:lnSpc>
                <a:spcPts val="2520"/>
              </a:lnSpc>
              <a:spcBef>
                <a:spcPct val="0"/>
              </a:spcBef>
            </a:pPr>
            <a:r>
              <a:rPr lang="en-US" b="true" sz="1800">
                <a:solidFill>
                  <a:srgbClr val="000000"/>
                </a:solidFill>
                <a:latin typeface="Montserrat Bold"/>
                <a:ea typeface="Montserrat Bold"/>
                <a:cs typeface="Montserrat Bold"/>
                <a:sym typeface="Montserrat Bold"/>
              </a:rPr>
              <a:t>INSTRUMENTE ȘI TEHNICI DE BAZA ÎN INFORMATICĂ</a:t>
            </a:r>
          </a:p>
          <a:p>
            <a:pPr algn="ctr">
              <a:lnSpc>
                <a:spcPts val="2520"/>
              </a:lnSpc>
              <a:spcBef>
                <a:spcPct val="0"/>
              </a:spcBef>
            </a:pPr>
            <a:r>
              <a:rPr lang="en-US" sz="1800">
                <a:solidFill>
                  <a:srgbClr val="000000"/>
                </a:solidFill>
                <a:latin typeface="Montserrat"/>
                <a:ea typeface="Montserrat"/>
                <a:cs typeface="Montserrat"/>
                <a:sym typeface="Montserrat"/>
              </a:rPr>
              <a:t>2024-2025​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567908" y="866938"/>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Specificația soluției</a:t>
            </a: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1459587" y="2975773"/>
            <a:ext cx="15285037" cy="6711315"/>
          </a:xfrm>
          <a:prstGeom prst="rect">
            <a:avLst/>
          </a:prstGeom>
        </p:spPr>
        <p:txBody>
          <a:bodyPr anchor="t" rtlCol="false" tIns="0" lIns="0" bIns="0" rIns="0">
            <a:spAutoFit/>
          </a:bodyPr>
          <a:lstStyle/>
          <a:p>
            <a:pPr algn="just">
              <a:lnSpc>
                <a:spcPts val="4455"/>
              </a:lnSpc>
            </a:pPr>
            <a:r>
              <a:rPr lang="en-US" sz="2750" b="true">
                <a:solidFill>
                  <a:srgbClr val="000000"/>
                </a:solidFill>
                <a:latin typeface="Montserrat Bold"/>
                <a:ea typeface="Montserrat Bold"/>
                <a:cs typeface="Montserrat Bold"/>
                <a:sym typeface="Montserrat Bold"/>
              </a:rPr>
              <a:t>Elemente de formalizare tehnică</a:t>
            </a:r>
          </a:p>
          <a:p>
            <a:pPr algn="just" marL="593726" indent="-296863" lvl="1">
              <a:lnSpc>
                <a:spcPts val="4455"/>
              </a:lnSpc>
              <a:buAutoNum type="arabicPeriod" startAt="1"/>
            </a:pPr>
            <a:r>
              <a:rPr lang="en-US" sz="2750" u="sng">
                <a:solidFill>
                  <a:srgbClr val="000000"/>
                </a:solidFill>
                <a:latin typeface="Montserrat"/>
                <a:ea typeface="Montserrat"/>
                <a:cs typeface="Montserrat"/>
                <a:sym typeface="Montserrat"/>
              </a:rPr>
              <a:t>Funcționalități implementate</a:t>
            </a:r>
          </a:p>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read_tag()</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Input: Numele fișierului, numele tagului.</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Output: Toate valorile găsite în tagurile respective.</a:t>
            </a:r>
          </a:p>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read_element()</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Input: Fișier XML, numele tagului principal, atributul de căutare și valoarea acestuia.</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Output: Conținutul complet al elementului respectiv.</a:t>
            </a:r>
          </a:p>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add_file()</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Input: Numele fișierului XML care va fi creat.</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Output: Fișier XML cu conținut minimal, conținând un tag rădăcină &lt;root&gt;.</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2985298"/>
            <a:ext cx="15285037" cy="6711315"/>
          </a:xfrm>
          <a:prstGeom prst="rect">
            <a:avLst/>
          </a:prstGeom>
        </p:spPr>
        <p:txBody>
          <a:bodyPr anchor="t" rtlCol="false" tIns="0" lIns="0" bIns="0" rIns="0">
            <a:spAutoFit/>
          </a:bodyPr>
          <a:lstStyle/>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add_element()</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I</a:t>
            </a:r>
            <a:r>
              <a:rPr lang="en-US" sz="2750">
                <a:solidFill>
                  <a:srgbClr val="000000"/>
                </a:solidFill>
                <a:latin typeface="Montserrat"/>
                <a:ea typeface="Montserrat"/>
                <a:cs typeface="Montserrat"/>
                <a:sym typeface="Montserrat"/>
              </a:rPr>
              <a:t>nput: Fișier XML, tag-ul noului element, un tag atribut și conținutul acestuia.</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Output</a:t>
            </a:r>
            <a:r>
              <a:rPr lang="en-US" sz="2750">
                <a:solidFill>
                  <a:srgbClr val="000000"/>
                </a:solidFill>
                <a:latin typeface="Montserrat"/>
                <a:ea typeface="Montserrat"/>
                <a:cs typeface="Montserrat"/>
                <a:sym typeface="Montserrat"/>
              </a:rPr>
              <a:t>: Adăugarea elementului în cadrul structurii XML existente.</a:t>
            </a:r>
          </a:p>
          <a:p>
            <a:pPr algn="just" marL="593726" indent="-296863" lvl="1">
              <a:lnSpc>
                <a:spcPts val="4455"/>
              </a:lnSpc>
              <a:buFont typeface="Arial"/>
              <a:buChar char="•"/>
            </a:pPr>
            <a:r>
              <a:rPr lang="en-US" sz="2750">
                <a:solidFill>
                  <a:srgbClr val="000000"/>
                </a:solidFill>
                <a:latin typeface="Montserrat"/>
                <a:ea typeface="Montserrat"/>
                <a:cs typeface="Montserrat"/>
                <a:sym typeface="Montserrat"/>
              </a:rPr>
              <a:t>P</a:t>
            </a:r>
            <a:r>
              <a:rPr lang="en-US" sz="2750">
                <a:solidFill>
                  <a:srgbClr val="000000"/>
                </a:solidFill>
                <a:latin typeface="Montserrat"/>
                <a:ea typeface="Montserrat"/>
                <a:cs typeface="Montserrat"/>
                <a:sym typeface="Montserrat"/>
              </a:rPr>
              <a:t>rocesarea aplicațiilor XML</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Extracția atributelor: extract_attribute(), care prelucrează datele utilizând expresii regulate.</a:t>
            </a:r>
          </a:p>
          <a:p>
            <a:pPr algn="just" marL="1781177" indent="-445294" lvl="3">
              <a:lnSpc>
                <a:spcPts val="4455"/>
              </a:lnSpc>
              <a:buFont typeface="Arial"/>
              <a:buChar char="￭"/>
            </a:pPr>
            <a:r>
              <a:rPr lang="en-US" sz="2750">
                <a:solidFill>
                  <a:srgbClr val="000000"/>
                </a:solidFill>
                <a:latin typeface="Montserrat"/>
                <a:ea typeface="Montserrat"/>
                <a:cs typeface="Montserrat"/>
                <a:sym typeface="Montserrat"/>
              </a:rPr>
              <a:t>Ex</a:t>
            </a:r>
            <a:r>
              <a:rPr lang="en-US" sz="2750">
                <a:solidFill>
                  <a:srgbClr val="000000"/>
                </a:solidFill>
                <a:latin typeface="Montserrat"/>
                <a:ea typeface="Montserrat"/>
                <a:cs typeface="Montserrat"/>
                <a:sym typeface="Montserrat"/>
              </a:rPr>
              <a:t>tracția valorilor din taguri: extract_tag(), care localizează și returnează valorile din interiorul delimitatorilor specifici.</a:t>
            </a:r>
          </a:p>
          <a:p>
            <a:pPr algn="just">
              <a:lnSpc>
                <a:spcPts val="4455"/>
              </a:lnSpc>
            </a:pPr>
            <a:r>
              <a:rPr lang="en-US" sz="2750">
                <a:solidFill>
                  <a:srgbClr val="000000"/>
                </a:solidFill>
                <a:latin typeface="Montserrat"/>
                <a:ea typeface="Montserrat"/>
                <a:cs typeface="Montserrat"/>
                <a:sym typeface="Montserrat"/>
              </a:rPr>
              <a:t>3. </a:t>
            </a:r>
            <a:r>
              <a:rPr lang="en-US" sz="2750" u="sng">
                <a:solidFill>
                  <a:srgbClr val="000000"/>
                </a:solidFill>
                <a:latin typeface="Montserrat"/>
                <a:ea typeface="Montserrat"/>
                <a:cs typeface="Montserrat"/>
                <a:sym typeface="Montserrat"/>
              </a:rPr>
              <a:t>Gestiona</a:t>
            </a:r>
            <a:r>
              <a:rPr lang="en-US" sz="2750" u="sng">
                <a:solidFill>
                  <a:srgbClr val="000000"/>
                </a:solidFill>
                <a:latin typeface="Montserrat"/>
                <a:ea typeface="Montserrat"/>
                <a:cs typeface="Montserrat"/>
                <a:sym typeface="Montserrat"/>
              </a:rPr>
              <a:t>rea erorilor</a:t>
            </a:r>
          </a:p>
          <a:p>
            <a:pPr algn="just" marL="593726" indent="-296863" lvl="1">
              <a:lnSpc>
                <a:spcPts val="4455"/>
              </a:lnSpc>
              <a:buFont typeface="Arial"/>
              <a:buChar char="•"/>
            </a:pPr>
            <a:r>
              <a:rPr lang="en-US" sz="2750">
                <a:solidFill>
                  <a:srgbClr val="000000"/>
                </a:solidFill>
                <a:latin typeface="Montserrat"/>
                <a:ea typeface="Montserrat"/>
                <a:cs typeface="Montserrat"/>
                <a:sym typeface="Montserrat"/>
              </a:rPr>
              <a:t>Fiecare funcție include validări:</a:t>
            </a:r>
          </a:p>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Verificarea existenței fișierelor și a tagurilor necesare.</a:t>
            </a:r>
          </a:p>
          <a:p>
            <a:pPr algn="just" marL="1187451" indent="-395817" lvl="2">
              <a:lnSpc>
                <a:spcPts val="4455"/>
              </a:lnSpc>
              <a:buFont typeface="Arial"/>
              <a:buChar char="⚬"/>
            </a:pPr>
            <a:r>
              <a:rPr lang="en-US" sz="2750">
                <a:solidFill>
                  <a:srgbClr val="000000"/>
                </a:solidFill>
                <a:latin typeface="Montserrat"/>
                <a:ea typeface="Montserrat"/>
                <a:cs typeface="Montserrat"/>
                <a:sym typeface="Montserrat"/>
              </a:rPr>
              <a:t>Tra</a:t>
            </a:r>
            <a:r>
              <a:rPr lang="en-US" sz="2750">
                <a:solidFill>
                  <a:srgbClr val="000000"/>
                </a:solidFill>
                <a:latin typeface="Montserrat"/>
                <a:ea typeface="Montserrat"/>
                <a:cs typeface="Montserrat"/>
                <a:sym typeface="Montserrat"/>
              </a:rPr>
              <a:t>tarea situațiilor în care datele lipsesc.</a:t>
            </a:r>
          </a:p>
        </p:txBody>
      </p:sp>
      <p:sp>
        <p:nvSpPr>
          <p:cNvPr name="TextBox 9" id="9"/>
          <p:cNvSpPr txBox="true"/>
          <p:nvPr/>
        </p:nvSpPr>
        <p:spPr>
          <a:xfrm rot="0">
            <a:off x="2567908" y="866938"/>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Specificația soluției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Freeform 8" id="8"/>
          <p:cNvSpPr/>
          <p:nvPr/>
        </p:nvSpPr>
        <p:spPr>
          <a:xfrm flipH="false" flipV="false" rot="2891188">
            <a:off x="10335564" y="878074"/>
            <a:ext cx="941501" cy="377777"/>
          </a:xfrm>
          <a:custGeom>
            <a:avLst/>
            <a:gdLst/>
            <a:ahLst/>
            <a:cxnLst/>
            <a:rect r="r" b="b" t="t" l="l"/>
            <a:pathLst>
              <a:path h="377777" w="941501">
                <a:moveTo>
                  <a:pt x="0" y="0"/>
                </a:moveTo>
                <a:lnTo>
                  <a:pt x="941501" y="0"/>
                </a:lnTo>
                <a:lnTo>
                  <a:pt x="941501" y="377777"/>
                </a:lnTo>
                <a:lnTo>
                  <a:pt x="0" y="3777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567908" y="866938"/>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Specificația soluției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2.</a:t>
            </a:r>
          </a:p>
        </p:txBody>
      </p:sp>
      <p:grpSp>
        <p:nvGrpSpPr>
          <p:cNvPr name="Group 14" id="14"/>
          <p:cNvGrpSpPr/>
          <p:nvPr/>
        </p:nvGrpSpPr>
        <p:grpSpPr>
          <a:xfrm rot="0">
            <a:off x="608084" y="2785496"/>
            <a:ext cx="5374550" cy="6955002"/>
            <a:chOff x="0" y="0"/>
            <a:chExt cx="1415519" cy="1831770"/>
          </a:xfrm>
        </p:grpSpPr>
        <p:sp>
          <p:nvSpPr>
            <p:cNvPr name="Freeform 15" id="15"/>
            <p:cNvSpPr/>
            <p:nvPr/>
          </p:nvSpPr>
          <p:spPr>
            <a:xfrm flipH="false" flipV="false" rot="0">
              <a:off x="0" y="0"/>
              <a:ext cx="1415519" cy="1831770"/>
            </a:xfrm>
            <a:custGeom>
              <a:avLst/>
              <a:gdLst/>
              <a:ahLst/>
              <a:cxnLst/>
              <a:rect r="r" b="b" t="t" l="l"/>
              <a:pathLst>
                <a:path h="1831770" w="1415519">
                  <a:moveTo>
                    <a:pt x="73464" y="0"/>
                  </a:moveTo>
                  <a:lnTo>
                    <a:pt x="1342055" y="0"/>
                  </a:lnTo>
                  <a:cubicBezTo>
                    <a:pt x="1361539" y="0"/>
                    <a:pt x="1380225" y="7740"/>
                    <a:pt x="1394002" y="21517"/>
                  </a:cubicBezTo>
                  <a:cubicBezTo>
                    <a:pt x="1407779" y="35294"/>
                    <a:pt x="1415519" y="53980"/>
                    <a:pt x="1415519" y="73464"/>
                  </a:cubicBezTo>
                  <a:lnTo>
                    <a:pt x="1415519" y="1758306"/>
                  </a:lnTo>
                  <a:cubicBezTo>
                    <a:pt x="1415519" y="1798879"/>
                    <a:pt x="1382628" y="1831770"/>
                    <a:pt x="1342055" y="1831770"/>
                  </a:cubicBezTo>
                  <a:lnTo>
                    <a:pt x="73464" y="1831770"/>
                  </a:lnTo>
                  <a:cubicBezTo>
                    <a:pt x="32891" y="1831770"/>
                    <a:pt x="0" y="1798879"/>
                    <a:pt x="0" y="1758306"/>
                  </a:cubicBezTo>
                  <a:lnTo>
                    <a:pt x="0" y="73464"/>
                  </a:lnTo>
                  <a:cubicBezTo>
                    <a:pt x="0" y="32891"/>
                    <a:pt x="32891" y="0"/>
                    <a:pt x="73464" y="0"/>
                  </a:cubicBezTo>
                  <a:close/>
                </a:path>
              </a:pathLst>
            </a:custGeom>
            <a:solidFill>
              <a:srgbClr val="A6A6A6">
                <a:alpha val="67843"/>
              </a:srgbClr>
            </a:solidFill>
          </p:spPr>
        </p:sp>
        <p:sp>
          <p:nvSpPr>
            <p:cNvPr name="TextBox 16" id="16"/>
            <p:cNvSpPr txBox="true"/>
            <p:nvPr/>
          </p:nvSpPr>
          <p:spPr>
            <a:xfrm>
              <a:off x="0" y="-47625"/>
              <a:ext cx="1415519" cy="187939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76719" y="2785496"/>
            <a:ext cx="11314462" cy="6955002"/>
            <a:chOff x="0" y="0"/>
            <a:chExt cx="2979941" cy="1831770"/>
          </a:xfrm>
        </p:grpSpPr>
        <p:sp>
          <p:nvSpPr>
            <p:cNvPr name="Freeform 18" id="18"/>
            <p:cNvSpPr/>
            <p:nvPr/>
          </p:nvSpPr>
          <p:spPr>
            <a:xfrm flipH="false" flipV="false" rot="0">
              <a:off x="0" y="0"/>
              <a:ext cx="2979941" cy="1831770"/>
            </a:xfrm>
            <a:custGeom>
              <a:avLst/>
              <a:gdLst/>
              <a:ahLst/>
              <a:cxnLst/>
              <a:rect r="r" b="b" t="t" l="l"/>
              <a:pathLst>
                <a:path h="1831770" w="2979941">
                  <a:moveTo>
                    <a:pt x="34897" y="0"/>
                  </a:moveTo>
                  <a:lnTo>
                    <a:pt x="2945044" y="0"/>
                  </a:lnTo>
                  <a:cubicBezTo>
                    <a:pt x="2954299" y="0"/>
                    <a:pt x="2963175" y="3677"/>
                    <a:pt x="2969720" y="10221"/>
                  </a:cubicBezTo>
                  <a:cubicBezTo>
                    <a:pt x="2976264" y="16765"/>
                    <a:pt x="2979941" y="25642"/>
                    <a:pt x="2979941" y="34897"/>
                  </a:cubicBezTo>
                  <a:lnTo>
                    <a:pt x="2979941" y="1796873"/>
                  </a:lnTo>
                  <a:cubicBezTo>
                    <a:pt x="2979941" y="1806129"/>
                    <a:pt x="2976264" y="1815005"/>
                    <a:pt x="2969720" y="1821549"/>
                  </a:cubicBezTo>
                  <a:cubicBezTo>
                    <a:pt x="2963175" y="1828094"/>
                    <a:pt x="2954299" y="1831770"/>
                    <a:pt x="2945044" y="1831770"/>
                  </a:cubicBezTo>
                  <a:lnTo>
                    <a:pt x="34897" y="1831770"/>
                  </a:lnTo>
                  <a:cubicBezTo>
                    <a:pt x="25642" y="1831770"/>
                    <a:pt x="16765" y="1828094"/>
                    <a:pt x="10221" y="1821549"/>
                  </a:cubicBezTo>
                  <a:cubicBezTo>
                    <a:pt x="3677" y="1815005"/>
                    <a:pt x="0" y="1806129"/>
                    <a:pt x="0" y="1796873"/>
                  </a:cubicBezTo>
                  <a:lnTo>
                    <a:pt x="0" y="34897"/>
                  </a:lnTo>
                  <a:cubicBezTo>
                    <a:pt x="0" y="25642"/>
                    <a:pt x="3677" y="16765"/>
                    <a:pt x="10221" y="10221"/>
                  </a:cubicBezTo>
                  <a:cubicBezTo>
                    <a:pt x="16765" y="3677"/>
                    <a:pt x="25642" y="0"/>
                    <a:pt x="34897" y="0"/>
                  </a:cubicBezTo>
                  <a:close/>
                </a:path>
              </a:pathLst>
            </a:custGeom>
            <a:solidFill>
              <a:srgbClr val="A6A6A6">
                <a:alpha val="67843"/>
              </a:srgbClr>
            </a:solidFill>
          </p:spPr>
        </p:sp>
        <p:sp>
          <p:nvSpPr>
            <p:cNvPr name="TextBox 19" id="19"/>
            <p:cNvSpPr txBox="true"/>
            <p:nvPr/>
          </p:nvSpPr>
          <p:spPr>
            <a:xfrm>
              <a:off x="0" y="-47625"/>
              <a:ext cx="2979941" cy="187939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984432" y="3456313"/>
            <a:ext cx="4544495" cy="6019800"/>
          </a:xfrm>
          <a:prstGeom prst="rect">
            <a:avLst/>
          </a:prstGeom>
        </p:spPr>
        <p:txBody>
          <a:bodyPr anchor="t" rtlCol="false" tIns="0" lIns="0" bIns="0" rIns="0">
            <a:spAutoFit/>
          </a:bodyPr>
          <a:lstStyle/>
          <a:p>
            <a:pPr algn="ctr">
              <a:lnSpc>
                <a:spcPts val="4049"/>
              </a:lnSpc>
            </a:pPr>
            <a:r>
              <a:rPr lang="en-US" b="true" sz="2499">
                <a:solidFill>
                  <a:srgbClr val="000000"/>
                </a:solidFill>
                <a:latin typeface="Montserrat Bold"/>
                <a:ea typeface="Montserrat Bold"/>
                <a:cs typeface="Montserrat Bold"/>
                <a:sym typeface="Montserrat Bold"/>
              </a:rPr>
              <a:t>MOTIVAȚIE</a:t>
            </a:r>
          </a:p>
          <a:p>
            <a:pPr algn="ctr">
              <a:lnSpc>
                <a:spcPts val="4049"/>
              </a:lnSpc>
            </a:pPr>
          </a:p>
          <a:p>
            <a:pPr algn="ctr">
              <a:lnSpc>
                <a:spcPts val="4049"/>
              </a:lnSpc>
            </a:pPr>
            <a:r>
              <a:rPr lang="en-US" sz="2499">
                <a:solidFill>
                  <a:srgbClr val="000000"/>
                </a:solidFill>
                <a:latin typeface="Montserrat"/>
                <a:ea typeface="Montserrat"/>
                <a:cs typeface="Montserrat"/>
                <a:sym typeface="Montserrat"/>
              </a:rPr>
              <a:t>- Simplificarea procesării fișierelor XML pentru utilizatorii care operează exclusiv în linia de comandă. </a:t>
            </a:r>
          </a:p>
          <a:p>
            <a:pPr algn="ctr">
              <a:lnSpc>
                <a:spcPts val="4049"/>
              </a:lnSpc>
            </a:pPr>
          </a:p>
          <a:p>
            <a:pPr algn="ctr">
              <a:lnSpc>
                <a:spcPts val="4049"/>
              </a:lnSpc>
            </a:pPr>
            <a:r>
              <a:rPr lang="en-US" sz="2499">
                <a:solidFill>
                  <a:srgbClr val="000000"/>
                </a:solidFill>
                <a:latin typeface="Montserrat"/>
                <a:ea typeface="Montserrat"/>
                <a:cs typeface="Montserrat"/>
                <a:sym typeface="Montserrat"/>
              </a:rPr>
              <a:t>- Crearea unei soluții care să poată fi utilizată fără a instala software suplimentar. </a:t>
            </a:r>
          </a:p>
          <a:p>
            <a:pPr algn="ctr">
              <a:lnSpc>
                <a:spcPts val="4049"/>
              </a:lnSpc>
            </a:pPr>
          </a:p>
        </p:txBody>
      </p:sp>
      <p:sp>
        <p:nvSpPr>
          <p:cNvPr name="TextBox 21" id="21"/>
          <p:cNvSpPr txBox="true"/>
          <p:nvPr/>
        </p:nvSpPr>
        <p:spPr>
          <a:xfrm rot="0">
            <a:off x="7110313" y="3570613"/>
            <a:ext cx="10310510" cy="5514975"/>
          </a:xfrm>
          <a:prstGeom prst="rect">
            <a:avLst/>
          </a:prstGeom>
        </p:spPr>
        <p:txBody>
          <a:bodyPr anchor="t" rtlCol="false" tIns="0" lIns="0" bIns="0" rIns="0">
            <a:spAutoFit/>
          </a:bodyPr>
          <a:lstStyle/>
          <a:p>
            <a:pPr algn="ctr">
              <a:lnSpc>
                <a:spcPts val="4049"/>
              </a:lnSpc>
            </a:pPr>
            <a:r>
              <a:rPr lang="en-US" b="true" sz="2499">
                <a:solidFill>
                  <a:srgbClr val="000000"/>
                </a:solidFill>
                <a:latin typeface="Montserrat Bold"/>
                <a:ea typeface="Montserrat Bold"/>
                <a:cs typeface="Montserrat Bold"/>
                <a:sym typeface="Montserrat Bold"/>
              </a:rPr>
              <a:t>OBIECTIVE</a:t>
            </a:r>
          </a:p>
          <a:p>
            <a:pPr algn="l">
              <a:lnSpc>
                <a:spcPts val="4049"/>
              </a:lnSpc>
            </a:pPr>
            <a:r>
              <a:rPr lang="en-US" sz="2499" i="true">
                <a:solidFill>
                  <a:srgbClr val="000000"/>
                </a:solidFill>
                <a:latin typeface="Montserrat Italics"/>
                <a:ea typeface="Montserrat Italics"/>
                <a:cs typeface="Montserrat Italics"/>
                <a:sym typeface="Montserrat Italics"/>
              </a:rPr>
              <a:t>1. Funcționalitate: </a:t>
            </a:r>
          </a:p>
          <a:p>
            <a:pPr algn="l">
              <a:lnSpc>
                <a:spcPts val="4049"/>
              </a:lnSpc>
            </a:pPr>
            <a:r>
              <a:rPr lang="en-US" sz="2499">
                <a:solidFill>
                  <a:srgbClr val="000000"/>
                </a:solidFill>
                <a:latin typeface="Montserrat"/>
                <a:ea typeface="Montserrat"/>
                <a:cs typeface="Montserrat"/>
                <a:sym typeface="Montserrat"/>
              </a:rPr>
              <a:t> - Citirea datelor din fișiere XML pe baza tag-urilor și atributelelor. </a:t>
            </a:r>
          </a:p>
          <a:p>
            <a:pPr algn="l">
              <a:lnSpc>
                <a:spcPts val="4049"/>
              </a:lnSpc>
            </a:pPr>
            <a:r>
              <a:rPr lang="en-US" sz="2499">
                <a:solidFill>
                  <a:srgbClr val="000000"/>
                </a:solidFill>
                <a:latin typeface="Montserrat"/>
                <a:ea typeface="Montserrat"/>
                <a:cs typeface="Montserrat"/>
                <a:sym typeface="Montserrat"/>
              </a:rPr>
              <a:t> - Crearea și modificarea structurilor XML. </a:t>
            </a:r>
          </a:p>
          <a:p>
            <a:pPr algn="l">
              <a:lnSpc>
                <a:spcPts val="4049"/>
              </a:lnSpc>
            </a:pPr>
          </a:p>
          <a:p>
            <a:pPr algn="l">
              <a:lnSpc>
                <a:spcPts val="4049"/>
              </a:lnSpc>
            </a:pPr>
            <a:r>
              <a:rPr lang="en-US" sz="2499" i="true">
                <a:solidFill>
                  <a:srgbClr val="000000"/>
                </a:solidFill>
                <a:latin typeface="Montserrat Italics"/>
                <a:ea typeface="Montserrat Italics"/>
                <a:cs typeface="Montserrat Italics"/>
                <a:sym typeface="Montserrat Italics"/>
              </a:rPr>
              <a:t>2. Accesibilitate:</a:t>
            </a:r>
          </a:p>
          <a:p>
            <a:pPr algn="l">
              <a:lnSpc>
                <a:spcPts val="4049"/>
              </a:lnSpc>
            </a:pPr>
            <a:r>
              <a:rPr lang="en-US" sz="2499">
                <a:solidFill>
                  <a:srgbClr val="000000"/>
                </a:solidFill>
                <a:latin typeface="Montserrat"/>
                <a:ea typeface="Montserrat"/>
                <a:cs typeface="Montserrat"/>
                <a:sym typeface="Montserrat"/>
              </a:rPr>
              <a:t> - Implementarea unui meniu interactiv pentru utilizatori mai puțin tehnici. </a:t>
            </a:r>
          </a:p>
          <a:p>
            <a:pPr algn="l">
              <a:lnSpc>
                <a:spcPts val="4049"/>
              </a:lnSpc>
            </a:pPr>
          </a:p>
          <a:p>
            <a:pPr algn="l">
              <a:lnSpc>
                <a:spcPts val="4049"/>
              </a:lnSpc>
            </a:pPr>
            <a:r>
              <a:rPr lang="en-US" sz="2499" i="true">
                <a:solidFill>
                  <a:srgbClr val="000000"/>
                </a:solidFill>
                <a:latin typeface="Montserrat Italics"/>
                <a:ea typeface="Montserrat Italics"/>
                <a:cs typeface="Montserrat Italics"/>
                <a:sym typeface="Montserrat Italics"/>
              </a:rPr>
              <a:t>3. Portabilitate: </a:t>
            </a:r>
          </a:p>
          <a:p>
            <a:pPr algn="l">
              <a:lnSpc>
                <a:spcPts val="4049"/>
              </a:lnSpc>
            </a:pPr>
            <a:r>
              <a:rPr lang="en-US" sz="2499">
                <a:solidFill>
                  <a:srgbClr val="000000"/>
                </a:solidFill>
                <a:latin typeface="Montserrat"/>
                <a:ea typeface="Montserrat"/>
                <a:cs typeface="Montserrat"/>
                <a:sym typeface="Montserrat"/>
              </a:rPr>
              <a:t> - Asigurarea compatibilității cu diverse distribuții Linux/Unix.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41507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17854" y="2781479"/>
            <a:ext cx="15285037" cy="4028717"/>
          </a:xfrm>
          <a:prstGeom prst="rect">
            <a:avLst/>
          </a:prstGeom>
        </p:spPr>
        <p:txBody>
          <a:bodyPr anchor="t" rtlCol="false" tIns="0" lIns="0" bIns="0" rIns="0">
            <a:spAutoFit/>
          </a:bodyPr>
          <a:lstStyle/>
          <a:p>
            <a:pPr algn="just">
              <a:lnSpc>
                <a:spcPts val="4639"/>
              </a:lnSpc>
            </a:pPr>
            <a:r>
              <a:rPr lang="en-US" b="true" sz="2863">
                <a:solidFill>
                  <a:srgbClr val="000000"/>
                </a:solidFill>
                <a:latin typeface="Montserrat Bold"/>
                <a:ea typeface="Montserrat Bold"/>
                <a:cs typeface="Montserrat Bold"/>
                <a:sym typeface="Montserrat Bold"/>
              </a:rPr>
              <a:t>SPECIFICAȚIILE PROTOTIPULUI</a:t>
            </a:r>
          </a:p>
          <a:p>
            <a:pPr algn="just">
              <a:lnSpc>
                <a:spcPts val="4639"/>
              </a:lnSpc>
            </a:pPr>
          </a:p>
          <a:p>
            <a:pPr algn="just">
              <a:lnSpc>
                <a:spcPts val="4639"/>
              </a:lnSpc>
            </a:pPr>
            <a:r>
              <a:rPr lang="en-US" sz="2863" i="true">
                <a:solidFill>
                  <a:srgbClr val="000000"/>
                </a:solidFill>
                <a:latin typeface="Montserrat Italics"/>
                <a:ea typeface="Montserrat Italics"/>
                <a:cs typeface="Montserrat Italics"/>
                <a:sym typeface="Montserrat Italics"/>
              </a:rPr>
              <a:t>Use-case-uri minimale:</a:t>
            </a:r>
          </a:p>
          <a:p>
            <a:pPr algn="just">
              <a:lnSpc>
                <a:spcPts val="4639"/>
              </a:lnSpc>
            </a:pPr>
            <a:r>
              <a:rPr lang="en-US" sz="2863">
                <a:solidFill>
                  <a:srgbClr val="000000"/>
                </a:solidFill>
                <a:latin typeface="Montserrat"/>
                <a:ea typeface="Montserrat"/>
                <a:cs typeface="Montserrat"/>
                <a:sym typeface="Montserrat"/>
              </a:rPr>
              <a:t>1. Extrage valorile tuturor tag-urilor `&lt;name&gt;` dintr-un fișier XML.  </a:t>
            </a:r>
          </a:p>
          <a:p>
            <a:pPr algn="just">
              <a:lnSpc>
                <a:spcPts val="4639"/>
              </a:lnSpc>
            </a:pPr>
            <a:r>
              <a:rPr lang="en-US" sz="2863">
                <a:solidFill>
                  <a:srgbClr val="000000"/>
                </a:solidFill>
                <a:latin typeface="Montserrat"/>
                <a:ea typeface="Montserrat"/>
                <a:cs typeface="Montserrat"/>
                <a:sym typeface="Montserrat"/>
              </a:rPr>
              <a:t>2. Creează un fișier XML nou cu un tag rădăcină `&lt;root&gt;`.  </a:t>
            </a:r>
          </a:p>
          <a:p>
            <a:pPr algn="just">
              <a:lnSpc>
                <a:spcPts val="4639"/>
              </a:lnSpc>
            </a:pPr>
            <a:r>
              <a:rPr lang="en-US" sz="2863">
                <a:solidFill>
                  <a:srgbClr val="000000"/>
                </a:solidFill>
                <a:latin typeface="Montserrat"/>
                <a:ea typeface="Montserrat"/>
                <a:cs typeface="Montserrat"/>
                <a:sym typeface="Montserrat"/>
              </a:rPr>
              <a:t>3. Adaugă un element `&lt;item&gt;` cu un atribut și o valoare într-un fișier existent.  </a:t>
            </a:r>
          </a:p>
          <a:p>
            <a:pPr algn="just">
              <a:lnSpc>
                <a:spcPts val="46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96029" y="1970739"/>
            <a:ext cx="15285037" cy="6307422"/>
          </a:xfrm>
          <a:prstGeom prst="rect">
            <a:avLst/>
          </a:prstGeom>
        </p:spPr>
        <p:txBody>
          <a:bodyPr anchor="t" rtlCol="false" tIns="0" lIns="0" bIns="0" rIns="0">
            <a:spAutoFit/>
          </a:bodyPr>
          <a:lstStyle/>
          <a:p>
            <a:pPr algn="just">
              <a:lnSpc>
                <a:spcPts val="1134"/>
              </a:lnSpc>
            </a:pPr>
          </a:p>
          <a:p>
            <a:pPr algn="just">
              <a:lnSpc>
                <a:spcPts val="4153"/>
              </a:lnSpc>
            </a:pPr>
            <a:r>
              <a:rPr lang="en-US" b="true" sz="2563">
                <a:solidFill>
                  <a:srgbClr val="000000"/>
                </a:solidFill>
                <a:latin typeface="Montserrat Bold"/>
                <a:ea typeface="Montserrat Bold"/>
                <a:cs typeface="Montserrat Bold"/>
                <a:sym typeface="Montserrat Bold"/>
              </a:rPr>
              <a:t>SPECIFICAȚIILE CERINȚELOR</a:t>
            </a:r>
          </a:p>
          <a:p>
            <a:pPr algn="just">
              <a:lnSpc>
                <a:spcPts val="1134"/>
              </a:lnSpc>
            </a:pPr>
          </a:p>
          <a:p>
            <a:pPr algn="just">
              <a:lnSpc>
                <a:spcPts val="4153"/>
              </a:lnSpc>
            </a:pPr>
            <a:r>
              <a:rPr lang="en-US" sz="2563" i="true">
                <a:solidFill>
                  <a:srgbClr val="000000"/>
                </a:solidFill>
                <a:latin typeface="Montserrat Italics"/>
                <a:ea typeface="Montserrat Italics"/>
                <a:cs typeface="Montserrat Italics"/>
                <a:sym typeface="Montserrat Italics"/>
              </a:rPr>
              <a:t>Cerințe funcționale:</a:t>
            </a:r>
          </a:p>
          <a:p>
            <a:pPr algn="just">
              <a:lnSpc>
                <a:spcPts val="4153"/>
              </a:lnSpc>
            </a:pPr>
            <a:r>
              <a:rPr lang="en-US" sz="2563">
                <a:solidFill>
                  <a:srgbClr val="000000"/>
                </a:solidFill>
                <a:latin typeface="Montserrat"/>
                <a:ea typeface="Montserrat"/>
                <a:cs typeface="Montserrat"/>
                <a:sym typeface="Montserrat"/>
              </a:rPr>
              <a:t>- Scriptul trebuie să permită citirea, crearea și modificarea fișierelor XML.  </a:t>
            </a:r>
          </a:p>
          <a:p>
            <a:pPr algn="just">
              <a:lnSpc>
                <a:spcPts val="2106"/>
              </a:lnSpc>
            </a:pPr>
          </a:p>
          <a:p>
            <a:pPr algn="just">
              <a:lnSpc>
                <a:spcPts val="4153"/>
              </a:lnSpc>
            </a:pPr>
            <a:r>
              <a:rPr lang="en-US" sz="2563" i="true">
                <a:solidFill>
                  <a:srgbClr val="000000"/>
                </a:solidFill>
                <a:latin typeface="Montserrat Italics"/>
                <a:ea typeface="Montserrat Italics"/>
                <a:cs typeface="Montserrat Italics"/>
                <a:sym typeface="Montserrat Italics"/>
              </a:rPr>
              <a:t>Cerințe de utilizare:</a:t>
            </a:r>
          </a:p>
          <a:p>
            <a:pPr algn="just">
              <a:lnSpc>
                <a:spcPts val="4153"/>
              </a:lnSpc>
            </a:pPr>
            <a:r>
              <a:rPr lang="en-US" sz="2563">
                <a:solidFill>
                  <a:srgbClr val="000000"/>
                </a:solidFill>
                <a:latin typeface="Montserrat"/>
                <a:ea typeface="Montserrat"/>
                <a:cs typeface="Montserrat"/>
                <a:sym typeface="Montserrat"/>
              </a:rPr>
              <a:t>- Mesaje informative și ghiduri contextuale în timpul utilizării.  </a:t>
            </a:r>
          </a:p>
          <a:p>
            <a:pPr algn="just">
              <a:lnSpc>
                <a:spcPts val="2267"/>
              </a:lnSpc>
            </a:pPr>
          </a:p>
          <a:p>
            <a:pPr algn="just">
              <a:lnSpc>
                <a:spcPts val="4153"/>
              </a:lnSpc>
            </a:pPr>
            <a:r>
              <a:rPr lang="en-US" sz="2563" i="true">
                <a:solidFill>
                  <a:srgbClr val="000000"/>
                </a:solidFill>
                <a:latin typeface="Montserrat Italics"/>
                <a:ea typeface="Montserrat Italics"/>
                <a:cs typeface="Montserrat Italics"/>
                <a:sym typeface="Montserrat Italics"/>
              </a:rPr>
              <a:t>Cerințe tehnice:</a:t>
            </a:r>
          </a:p>
          <a:p>
            <a:pPr algn="just">
              <a:lnSpc>
                <a:spcPts val="4153"/>
              </a:lnSpc>
            </a:pPr>
            <a:r>
              <a:rPr lang="en-US" sz="2563">
                <a:solidFill>
                  <a:srgbClr val="000000"/>
                </a:solidFill>
                <a:latin typeface="Montserrat"/>
                <a:ea typeface="Montserrat"/>
                <a:cs typeface="Montserrat"/>
                <a:sym typeface="Montserrat"/>
              </a:rPr>
              <a:t>- Compatibilitate cu shell-uri standard (Bash).  </a:t>
            </a:r>
          </a:p>
          <a:p>
            <a:pPr algn="just">
              <a:lnSpc>
                <a:spcPts val="4153"/>
              </a:lnSpc>
            </a:pPr>
            <a:r>
              <a:rPr lang="en-US" sz="2563">
                <a:solidFill>
                  <a:srgbClr val="000000"/>
                </a:solidFill>
                <a:latin typeface="Montserrat"/>
                <a:ea typeface="Montserrat"/>
                <a:cs typeface="Montserrat"/>
                <a:sym typeface="Montserrat"/>
              </a:rPr>
              <a:t>- Funcționare pe orice distribuție Linux/Unix fără dependențe suplimentare.  </a:t>
            </a:r>
          </a:p>
          <a:p>
            <a:pPr algn="just">
              <a:lnSpc>
                <a:spcPts val="2106"/>
              </a:lnSpc>
            </a:pPr>
          </a:p>
          <a:p>
            <a:pPr algn="just">
              <a:lnSpc>
                <a:spcPts val="4153"/>
              </a:lnSpc>
            </a:pPr>
            <a:r>
              <a:rPr lang="en-US" sz="2563" i="true">
                <a:solidFill>
                  <a:srgbClr val="000000"/>
                </a:solidFill>
                <a:latin typeface="Montserrat Italics"/>
                <a:ea typeface="Montserrat Italics"/>
                <a:cs typeface="Montserrat Italics"/>
                <a:sym typeface="Montserrat Italics"/>
              </a:rPr>
              <a:t>Cerințe de integrare:</a:t>
            </a:r>
          </a:p>
          <a:p>
            <a:pPr algn="just">
              <a:lnSpc>
                <a:spcPts val="4153"/>
              </a:lnSpc>
            </a:pPr>
            <a:r>
              <a:rPr lang="en-US" sz="2563">
                <a:solidFill>
                  <a:srgbClr val="000000"/>
                </a:solidFill>
                <a:latin typeface="Montserrat"/>
                <a:ea typeface="Montserrat"/>
                <a:cs typeface="Montserrat"/>
                <a:sym typeface="Montserrat"/>
              </a:rPr>
              <a:t>- Posibilitatea de a include scriptul într-un pipeline de automatizare.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22065" y="3917061"/>
            <a:ext cx="14774509" cy="2902839"/>
          </a:xfrm>
          <a:prstGeom prst="rect">
            <a:avLst/>
          </a:prstGeom>
        </p:spPr>
        <p:txBody>
          <a:bodyPr anchor="t" rtlCol="false" tIns="0" lIns="0" bIns="0" rIns="0">
            <a:spAutoFit/>
          </a:bodyPr>
          <a:lstStyle/>
          <a:p>
            <a:pPr algn="just">
              <a:lnSpc>
                <a:spcPts val="4698"/>
              </a:lnSpc>
            </a:pPr>
            <a:r>
              <a:rPr lang="en-US" sz="2900" b="true">
                <a:solidFill>
                  <a:srgbClr val="000000"/>
                </a:solidFill>
                <a:latin typeface="Montserrat Bold"/>
                <a:ea typeface="Montserrat Bold"/>
                <a:cs typeface="Montserrat Bold"/>
                <a:sym typeface="Montserrat Bold"/>
              </a:rPr>
              <a:t>Descrierea mecanismelor software folosite și algoritmilor specifici</a:t>
            </a:r>
          </a:p>
          <a:p>
            <a:pPr algn="just">
              <a:lnSpc>
                <a:spcPts val="4698"/>
              </a:lnSpc>
            </a:pPr>
          </a:p>
          <a:p>
            <a:pPr algn="just">
              <a:lnSpc>
                <a:spcPts val="4698"/>
              </a:lnSpc>
            </a:pPr>
            <a:r>
              <a:rPr lang="en-US" sz="2900" i="true" u="sng">
                <a:solidFill>
                  <a:srgbClr val="000000"/>
                </a:solidFill>
                <a:latin typeface="Montserrat Italics"/>
                <a:ea typeface="Montserrat Italics"/>
                <a:cs typeface="Montserrat Italics"/>
                <a:sym typeface="Montserrat Italics"/>
              </a:rPr>
              <a:t>1. Prelucrarea tag-urilor și elementelor XML:</a:t>
            </a:r>
          </a:p>
          <a:p>
            <a:pPr algn="just" marL="626111" indent="-313055" lvl="1">
              <a:lnSpc>
                <a:spcPts val="4698"/>
              </a:lnSpc>
              <a:buFont typeface="Arial"/>
              <a:buChar char="•"/>
            </a:pPr>
            <a:r>
              <a:rPr lang="en-US" sz="2900">
                <a:solidFill>
                  <a:srgbClr val="000000"/>
                </a:solidFill>
                <a:latin typeface="Montserrat"/>
                <a:ea typeface="Montserrat"/>
                <a:cs typeface="Montserrat"/>
                <a:sym typeface="Montserrat"/>
              </a:rPr>
              <a:t>Regex cu `</a:t>
            </a:r>
            <a:r>
              <a:rPr lang="en-US" b="true" sz="2900">
                <a:solidFill>
                  <a:srgbClr val="000000"/>
                </a:solidFill>
                <a:latin typeface="Montserrat Bold"/>
                <a:ea typeface="Montserrat Bold"/>
                <a:cs typeface="Montserrat Bold"/>
                <a:sym typeface="Montserrat Bold"/>
              </a:rPr>
              <a:t>grep</a:t>
            </a:r>
            <a:r>
              <a:rPr lang="en-US" sz="2900">
                <a:solidFill>
                  <a:srgbClr val="000000"/>
                </a:solidFill>
                <a:latin typeface="Montserrat"/>
                <a:ea typeface="Montserrat"/>
                <a:cs typeface="Montserrat"/>
                <a:sym typeface="Montserrat"/>
              </a:rPr>
              <a:t>`: Este utilizat pentru a extrage valorile conținute între anumite taguri.</a:t>
            </a:r>
          </a:p>
        </p:txBody>
      </p:sp>
      <p:sp>
        <p:nvSpPr>
          <p:cNvPr name="Freeform 9" id="9"/>
          <p:cNvSpPr/>
          <p:nvPr/>
        </p:nvSpPr>
        <p:spPr>
          <a:xfrm flipH="false" flipV="false" rot="0">
            <a:off x="3870936" y="7729992"/>
            <a:ext cx="10546128" cy="521070"/>
          </a:xfrm>
          <a:custGeom>
            <a:avLst/>
            <a:gdLst/>
            <a:ahLst/>
            <a:cxnLst/>
            <a:rect r="r" b="b" t="t" l="l"/>
            <a:pathLst>
              <a:path h="521070" w="10546128">
                <a:moveTo>
                  <a:pt x="0" y="0"/>
                </a:moveTo>
                <a:lnTo>
                  <a:pt x="10546128" y="0"/>
                </a:lnTo>
                <a:lnTo>
                  <a:pt x="10546128" y="521070"/>
                </a:lnTo>
                <a:lnTo>
                  <a:pt x="0" y="521070"/>
                </a:lnTo>
                <a:lnTo>
                  <a:pt x="0" y="0"/>
                </a:lnTo>
                <a:close/>
              </a:path>
            </a:pathLst>
          </a:custGeom>
          <a:blipFill>
            <a:blip r:embed="rId5"/>
            <a:stretch>
              <a:fillRect l="0" t="0" r="-1491" b="-5339"/>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17854" y="3185518"/>
            <a:ext cx="14774509" cy="4306824"/>
          </a:xfrm>
          <a:prstGeom prst="rect">
            <a:avLst/>
          </a:prstGeom>
        </p:spPr>
        <p:txBody>
          <a:bodyPr anchor="t" rtlCol="false" tIns="0" lIns="0" bIns="0" rIns="0">
            <a:spAutoFit/>
          </a:bodyPr>
          <a:lstStyle/>
          <a:p>
            <a:pPr algn="just">
              <a:lnSpc>
                <a:spcPts val="4292"/>
              </a:lnSpc>
            </a:pPr>
            <a:r>
              <a:rPr lang="en-US" sz="2649" b="true">
                <a:solidFill>
                  <a:srgbClr val="000000"/>
                </a:solidFill>
                <a:latin typeface="Montserrat Bold"/>
                <a:ea typeface="Montserrat Bold"/>
                <a:cs typeface="Montserrat Bold"/>
                <a:sym typeface="Montserrat Bold"/>
              </a:rPr>
              <a:t>Descrierea mecanismelor software folosite și algoritmilor specifici</a:t>
            </a:r>
          </a:p>
          <a:p>
            <a:pPr algn="just">
              <a:lnSpc>
                <a:spcPts val="4292"/>
              </a:lnSpc>
            </a:pPr>
          </a:p>
          <a:p>
            <a:pPr algn="just" marL="572134" indent="-286067" lvl="1">
              <a:lnSpc>
                <a:spcPts val="4292"/>
              </a:lnSpc>
              <a:buFont typeface="Arial"/>
              <a:buChar char="•"/>
            </a:pPr>
            <a:r>
              <a:rPr lang="en-US" sz="2649" i="true">
                <a:solidFill>
                  <a:srgbClr val="000000"/>
                </a:solidFill>
                <a:latin typeface="Montserrat Italics"/>
                <a:ea typeface="Montserrat Italics"/>
                <a:cs typeface="Montserrat Italics"/>
                <a:sym typeface="Montserrat Italics"/>
              </a:rPr>
              <a:t>Procesare avansată cu `</a:t>
            </a:r>
            <a:r>
              <a:rPr lang="en-US" b="true" sz="2649" i="true">
                <a:solidFill>
                  <a:srgbClr val="000000"/>
                </a:solidFill>
                <a:latin typeface="Montserrat Bold Italics"/>
                <a:ea typeface="Montserrat Bold Italics"/>
                <a:cs typeface="Montserrat Bold Italics"/>
                <a:sym typeface="Montserrat Bold Italics"/>
              </a:rPr>
              <a:t>awk</a:t>
            </a:r>
            <a:r>
              <a:rPr lang="en-US" sz="2649" i="true">
                <a:solidFill>
                  <a:srgbClr val="000000"/>
                </a:solidFill>
                <a:latin typeface="Montserrat Italics"/>
                <a:ea typeface="Montserrat Italics"/>
                <a:cs typeface="Montserrat Italics"/>
                <a:sym typeface="Montserrat Italics"/>
              </a:rPr>
              <a:t>`: Este utilizat pentru a parcurge fișiere XML și pentru a filtra secțiuni de interes pe baza condițiilor (de exemplu, găsirea unui tag specific cu anumite atribute). </a:t>
            </a:r>
          </a:p>
          <a:p>
            <a:pPr algn="just">
              <a:lnSpc>
                <a:spcPts val="4292"/>
              </a:lnSpc>
            </a:pPr>
            <a:r>
              <a:rPr lang="en-US" sz="2649" i="true">
                <a:solidFill>
                  <a:srgbClr val="000000"/>
                </a:solidFill>
                <a:latin typeface="Montserrat Italics"/>
                <a:ea typeface="Montserrat Italics"/>
                <a:cs typeface="Montserrat Italics"/>
                <a:sym typeface="Montserrat Italics"/>
              </a:rPr>
              <a:t>   </a:t>
            </a:r>
          </a:p>
          <a:p>
            <a:pPr algn="ctr">
              <a:lnSpc>
                <a:spcPts val="4292"/>
              </a:lnSpc>
            </a:pPr>
            <a:r>
              <a:rPr lang="en-US" sz="2649">
                <a:solidFill>
                  <a:srgbClr val="000000"/>
                </a:solidFill>
                <a:latin typeface="Montserrat"/>
                <a:ea typeface="Montserrat"/>
                <a:cs typeface="Montserrat"/>
                <a:sym typeface="Montserrat"/>
              </a:rPr>
              <a:t> Fișierul este citit linie cu linie. Se caută un tag specific (`&lt;tag&gt;`), iar conținutul acestuia este stocat temporar într-un buffer până la întâlnirea tagului de închidere (`&lt;/tag&gt;`).</a:t>
            </a:r>
          </a:p>
        </p:txBody>
      </p:sp>
      <p:sp>
        <p:nvSpPr>
          <p:cNvPr name="Freeform 9" id="9"/>
          <p:cNvSpPr/>
          <p:nvPr/>
        </p:nvSpPr>
        <p:spPr>
          <a:xfrm flipH="false" flipV="false" rot="0">
            <a:off x="2010964" y="8088310"/>
            <a:ext cx="14266072" cy="392317"/>
          </a:xfrm>
          <a:custGeom>
            <a:avLst/>
            <a:gdLst/>
            <a:ahLst/>
            <a:cxnLst/>
            <a:rect r="r" b="b" t="t" l="l"/>
            <a:pathLst>
              <a:path h="392317" w="14266072">
                <a:moveTo>
                  <a:pt x="0" y="0"/>
                </a:moveTo>
                <a:lnTo>
                  <a:pt x="14266072" y="0"/>
                </a:lnTo>
                <a:lnTo>
                  <a:pt x="14266072" y="392317"/>
                </a:lnTo>
                <a:lnTo>
                  <a:pt x="0" y="392317"/>
                </a:lnTo>
                <a:lnTo>
                  <a:pt x="0" y="0"/>
                </a:lnTo>
                <a:close/>
              </a:path>
            </a:pathLst>
          </a:custGeom>
          <a:blipFill>
            <a:blip r:embed="rId5"/>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22065" y="4233079"/>
            <a:ext cx="14774509" cy="3610973"/>
          </a:xfrm>
          <a:prstGeom prst="rect">
            <a:avLst/>
          </a:prstGeom>
        </p:spPr>
        <p:txBody>
          <a:bodyPr anchor="t" rtlCol="false" tIns="0" lIns="0" bIns="0" rIns="0">
            <a:spAutoFit/>
          </a:bodyPr>
          <a:lstStyle/>
          <a:p>
            <a:pPr algn="just">
              <a:lnSpc>
                <a:spcPts val="4374"/>
              </a:lnSpc>
            </a:pPr>
            <a:r>
              <a:rPr lang="en-US" sz="2700" b="true">
                <a:solidFill>
                  <a:srgbClr val="000000"/>
                </a:solidFill>
                <a:latin typeface="Montserrat Bold"/>
                <a:ea typeface="Montserrat Bold"/>
                <a:cs typeface="Montserrat Bold"/>
                <a:sym typeface="Montserrat Bold"/>
              </a:rPr>
              <a:t>Descrierea mecanismelor software folosite și algoritmilor specifici</a:t>
            </a:r>
          </a:p>
          <a:p>
            <a:pPr algn="just">
              <a:lnSpc>
                <a:spcPts val="4374"/>
              </a:lnSpc>
            </a:pPr>
          </a:p>
          <a:p>
            <a:pPr algn="just">
              <a:lnSpc>
                <a:spcPts val="4374"/>
              </a:lnSpc>
            </a:pPr>
            <a:r>
              <a:rPr lang="en-US" sz="2700" i="true" u="sng">
                <a:solidFill>
                  <a:srgbClr val="000000"/>
                </a:solidFill>
                <a:latin typeface="Montserrat Italics"/>
                <a:ea typeface="Montserrat Italics"/>
                <a:cs typeface="Montserrat Italics"/>
                <a:sym typeface="Montserrat Italics"/>
              </a:rPr>
              <a:t>2. Adăugarea de date într-un fișier XML:</a:t>
            </a:r>
          </a:p>
          <a:p>
            <a:pPr algn="just" marL="582930" indent="-291465" lvl="1">
              <a:lnSpc>
                <a:spcPts val="4374"/>
              </a:lnSpc>
              <a:buFont typeface="Arial"/>
              <a:buChar char="•"/>
            </a:pPr>
            <a:r>
              <a:rPr lang="en-US" sz="2700" i="true">
                <a:solidFill>
                  <a:srgbClr val="000000"/>
                </a:solidFill>
                <a:latin typeface="Montserrat Italics"/>
                <a:ea typeface="Montserrat Italics"/>
                <a:cs typeface="Montserrat Italics"/>
                <a:sym typeface="Montserrat Italics"/>
              </a:rPr>
              <a:t>Identificarea rădăcinii fișierului cu `</a:t>
            </a:r>
            <a:r>
              <a:rPr lang="en-US" b="true" sz="2700" i="true">
                <a:solidFill>
                  <a:srgbClr val="000000"/>
                </a:solidFill>
                <a:latin typeface="Montserrat Bold Italics"/>
                <a:ea typeface="Montserrat Bold Italics"/>
                <a:cs typeface="Montserrat Bold Italics"/>
                <a:sym typeface="Montserrat Bold Italics"/>
              </a:rPr>
              <a:t>grep</a:t>
            </a:r>
            <a:r>
              <a:rPr lang="en-US" sz="2700" i="true">
                <a:solidFill>
                  <a:srgbClr val="000000"/>
                </a:solidFill>
                <a:latin typeface="Montserrat Italics"/>
                <a:ea typeface="Montserrat Italics"/>
                <a:cs typeface="Montserrat Italics"/>
                <a:sym typeface="Montserrat Italics"/>
              </a:rPr>
              <a:t>`:</a:t>
            </a:r>
          </a:p>
          <a:p>
            <a:pPr algn="just">
              <a:lnSpc>
                <a:spcPts val="3827"/>
              </a:lnSpc>
            </a:pPr>
          </a:p>
          <a:p>
            <a:pPr algn="just">
              <a:lnSpc>
                <a:spcPts val="3827"/>
              </a:lnSpc>
            </a:pPr>
          </a:p>
          <a:p>
            <a:pPr algn="ctr">
              <a:lnSpc>
                <a:spcPts val="3665"/>
              </a:lnSpc>
            </a:pPr>
            <a:r>
              <a:rPr lang="en-US" sz="2262" i="true">
                <a:solidFill>
                  <a:srgbClr val="000000"/>
                </a:solidFill>
                <a:latin typeface="Montserrat Italics"/>
                <a:ea typeface="Montserrat Italics"/>
                <a:cs typeface="Montserrat Italics"/>
                <a:sym typeface="Montserrat Italics"/>
              </a:rPr>
              <a:t>     Se identifică primul tag rădăcină valid al documentului XML pentru a asigura o inserție corectă.</a:t>
            </a:r>
          </a:p>
        </p:txBody>
      </p:sp>
      <p:sp>
        <p:nvSpPr>
          <p:cNvPr name="Freeform 9" id="9"/>
          <p:cNvSpPr/>
          <p:nvPr/>
        </p:nvSpPr>
        <p:spPr>
          <a:xfrm flipH="false" flipV="false" rot="0">
            <a:off x="3158690" y="6663161"/>
            <a:ext cx="11301259" cy="466177"/>
          </a:xfrm>
          <a:custGeom>
            <a:avLst/>
            <a:gdLst/>
            <a:ahLst/>
            <a:cxnLst/>
            <a:rect r="r" b="b" t="t" l="l"/>
            <a:pathLst>
              <a:path h="466177" w="11301259">
                <a:moveTo>
                  <a:pt x="0" y="0"/>
                </a:moveTo>
                <a:lnTo>
                  <a:pt x="11301259" y="0"/>
                </a:lnTo>
                <a:lnTo>
                  <a:pt x="11301259" y="466177"/>
                </a:lnTo>
                <a:lnTo>
                  <a:pt x="0" y="466177"/>
                </a:lnTo>
                <a:lnTo>
                  <a:pt x="0" y="0"/>
                </a:lnTo>
                <a:close/>
              </a:path>
            </a:pathLst>
          </a:custGeom>
          <a:blipFill>
            <a:blip r:embed="rId5"/>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59587" y="2850807"/>
            <a:ext cx="14774509" cy="3493389"/>
          </a:xfrm>
          <a:prstGeom prst="rect">
            <a:avLst/>
          </a:prstGeom>
        </p:spPr>
        <p:txBody>
          <a:bodyPr anchor="t" rtlCol="false" tIns="0" lIns="0" bIns="0" rIns="0">
            <a:spAutoFit/>
          </a:bodyPr>
          <a:lstStyle/>
          <a:p>
            <a:pPr algn="just">
              <a:lnSpc>
                <a:spcPts val="4698"/>
              </a:lnSpc>
            </a:pPr>
          </a:p>
          <a:p>
            <a:pPr algn="just">
              <a:lnSpc>
                <a:spcPts val="4698"/>
              </a:lnSpc>
            </a:pPr>
          </a:p>
          <a:p>
            <a:pPr algn="just" marL="626111" indent="-313055" lvl="1">
              <a:lnSpc>
                <a:spcPts val="4698"/>
              </a:lnSpc>
              <a:buFont typeface="Arial"/>
              <a:buChar char="•"/>
            </a:pPr>
            <a:r>
              <a:rPr lang="en-US" sz="2900" i="true">
                <a:solidFill>
                  <a:srgbClr val="000000"/>
                </a:solidFill>
                <a:latin typeface="Montserrat Italics"/>
                <a:ea typeface="Montserrat Italics"/>
                <a:cs typeface="Montserrat Italics"/>
                <a:sym typeface="Montserrat Italics"/>
              </a:rPr>
              <a:t>Inserarea elementelor folosind `</a:t>
            </a:r>
            <a:r>
              <a:rPr lang="en-US" b="true" sz="2900" i="true">
                <a:solidFill>
                  <a:srgbClr val="000000"/>
                </a:solidFill>
                <a:latin typeface="Montserrat Bold Italics"/>
                <a:ea typeface="Montserrat Bold Italics"/>
                <a:cs typeface="Montserrat Bold Italics"/>
                <a:sym typeface="Montserrat Bold Italics"/>
              </a:rPr>
              <a:t>awk</a:t>
            </a:r>
            <a:r>
              <a:rPr lang="en-US" sz="2900" i="true">
                <a:solidFill>
                  <a:srgbClr val="000000"/>
                </a:solidFill>
                <a:latin typeface="Montserrat Italics"/>
                <a:ea typeface="Montserrat Italics"/>
                <a:cs typeface="Montserrat Italics"/>
                <a:sym typeface="Montserrat Italics"/>
              </a:rPr>
              <a:t>`:</a:t>
            </a:r>
          </a:p>
          <a:p>
            <a:pPr algn="just">
              <a:lnSpc>
                <a:spcPts val="4698"/>
              </a:lnSpc>
            </a:pPr>
          </a:p>
          <a:p>
            <a:pPr algn="ctr">
              <a:lnSpc>
                <a:spcPts val="4698"/>
              </a:lnSpc>
            </a:pPr>
            <a:r>
              <a:rPr lang="en-US" sz="2900" i="true">
                <a:solidFill>
                  <a:srgbClr val="000000"/>
                </a:solidFill>
                <a:latin typeface="Montserrat Italics"/>
                <a:ea typeface="Montserrat Italics"/>
                <a:cs typeface="Montserrat Italics"/>
                <a:sym typeface="Montserrat Italics"/>
              </a:rPr>
              <a:t> Se scanează fișierul până la identificarea tagului de închidere al rădăcinii, unde se inserează un element nou.</a:t>
            </a:r>
          </a:p>
        </p:txBody>
      </p:sp>
      <p:sp>
        <p:nvSpPr>
          <p:cNvPr name="Freeform 9" id="9"/>
          <p:cNvSpPr/>
          <p:nvPr/>
        </p:nvSpPr>
        <p:spPr>
          <a:xfrm flipH="false" flipV="false" rot="0">
            <a:off x="1764264" y="7138492"/>
            <a:ext cx="14090109" cy="422703"/>
          </a:xfrm>
          <a:custGeom>
            <a:avLst/>
            <a:gdLst/>
            <a:ahLst/>
            <a:cxnLst/>
            <a:rect r="r" b="b" t="t" l="l"/>
            <a:pathLst>
              <a:path h="422703" w="14090109">
                <a:moveTo>
                  <a:pt x="0" y="0"/>
                </a:moveTo>
                <a:lnTo>
                  <a:pt x="14090110" y="0"/>
                </a:lnTo>
                <a:lnTo>
                  <a:pt x="14090110" y="422703"/>
                </a:lnTo>
                <a:lnTo>
                  <a:pt x="0" y="422703"/>
                </a:lnTo>
                <a:lnTo>
                  <a:pt x="0" y="0"/>
                </a:lnTo>
                <a:close/>
              </a:path>
            </a:pathLst>
          </a:custGeom>
          <a:blipFill>
            <a:blip r:embed="rId5"/>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22065" y="4140973"/>
            <a:ext cx="14774509" cy="5160881"/>
          </a:xfrm>
          <a:prstGeom prst="rect">
            <a:avLst/>
          </a:prstGeom>
        </p:spPr>
        <p:txBody>
          <a:bodyPr anchor="t" rtlCol="false" tIns="0" lIns="0" bIns="0" rIns="0">
            <a:spAutoFit/>
          </a:bodyPr>
          <a:lstStyle/>
          <a:p>
            <a:pPr algn="just">
              <a:lnSpc>
                <a:spcPts val="4374"/>
              </a:lnSpc>
            </a:pPr>
            <a:r>
              <a:rPr lang="en-US" sz="2700" b="true">
                <a:solidFill>
                  <a:srgbClr val="000000"/>
                </a:solidFill>
                <a:latin typeface="Montserrat Bold"/>
                <a:ea typeface="Montserrat Bold"/>
                <a:cs typeface="Montserrat Bold"/>
                <a:sym typeface="Montserrat Bold"/>
              </a:rPr>
              <a:t>Descrierea mecanismelor software folosite și algoritmilor specifici</a:t>
            </a:r>
          </a:p>
          <a:p>
            <a:pPr algn="just">
              <a:lnSpc>
                <a:spcPts val="4374"/>
              </a:lnSpc>
            </a:pPr>
          </a:p>
          <a:p>
            <a:pPr algn="just">
              <a:lnSpc>
                <a:spcPts val="4374"/>
              </a:lnSpc>
            </a:pPr>
            <a:r>
              <a:rPr lang="en-US" sz="2700" i="true" u="sng">
                <a:solidFill>
                  <a:srgbClr val="000000"/>
                </a:solidFill>
                <a:latin typeface="Montserrat Italics"/>
                <a:ea typeface="Montserrat Italics"/>
                <a:cs typeface="Montserrat Italics"/>
                <a:sym typeface="Montserrat Italics"/>
              </a:rPr>
              <a:t>3. Extracția datelor aplicației:</a:t>
            </a:r>
          </a:p>
          <a:p>
            <a:pPr algn="just" marL="582930" indent="-291465" lvl="1">
              <a:lnSpc>
                <a:spcPts val="4374"/>
              </a:lnSpc>
              <a:buFont typeface="Arial"/>
              <a:buChar char="•"/>
            </a:pPr>
            <a:r>
              <a:rPr lang="en-US" sz="2700">
                <a:solidFill>
                  <a:srgbClr val="000000"/>
                </a:solidFill>
                <a:latin typeface="Montserrat"/>
                <a:ea typeface="Montserrat"/>
                <a:cs typeface="Montserrat"/>
                <a:sym typeface="Montserrat"/>
              </a:rPr>
              <a:t>Extracția atributelor cu `grep` și `sed`:</a:t>
            </a:r>
          </a:p>
          <a:p>
            <a:pPr algn="just">
              <a:lnSpc>
                <a:spcPts val="4374"/>
              </a:lnSpc>
            </a:pPr>
            <a:r>
              <a:rPr lang="en-US" sz="2700">
                <a:solidFill>
                  <a:srgbClr val="000000"/>
                </a:solidFill>
                <a:latin typeface="Montserrat"/>
                <a:ea typeface="Montserrat"/>
                <a:cs typeface="Montserrat"/>
                <a:sym typeface="Montserrat"/>
              </a:rPr>
              <a:t>   </a:t>
            </a:r>
          </a:p>
          <a:p>
            <a:pPr algn="just">
              <a:lnSpc>
                <a:spcPts val="3827"/>
              </a:lnSpc>
            </a:pPr>
          </a:p>
          <a:p>
            <a:pPr algn="ctr">
              <a:lnSpc>
                <a:spcPts val="3827"/>
              </a:lnSpc>
            </a:pPr>
            <a:r>
              <a:rPr lang="en-US" sz="2362">
                <a:solidFill>
                  <a:srgbClr val="000000"/>
                </a:solidFill>
                <a:latin typeface="Montserrat"/>
                <a:ea typeface="Montserrat"/>
                <a:cs typeface="Montserrat"/>
                <a:sym typeface="Montserrat"/>
              </a:rPr>
              <a:t>    `grep` identifică linia care conține atributul căutat în cadrul unui tag XML, </a:t>
            </a:r>
          </a:p>
          <a:p>
            <a:pPr algn="ctr">
              <a:lnSpc>
                <a:spcPts val="3827"/>
              </a:lnSpc>
            </a:pPr>
            <a:r>
              <a:rPr lang="en-US" sz="2362">
                <a:solidFill>
                  <a:srgbClr val="000000"/>
                </a:solidFill>
                <a:latin typeface="Montserrat"/>
                <a:ea typeface="Montserrat"/>
                <a:cs typeface="Montserrat"/>
                <a:sym typeface="Montserrat"/>
              </a:rPr>
              <a:t>iar `sed` elimină porțiunile redundante pentru a obține doar valoarea atributului.</a:t>
            </a:r>
          </a:p>
          <a:p>
            <a:pPr algn="ctr">
              <a:lnSpc>
                <a:spcPts val="3827"/>
              </a:lnSpc>
            </a:pPr>
          </a:p>
          <a:p>
            <a:pPr algn="just">
              <a:lnSpc>
                <a:spcPts val="3827"/>
              </a:lnSpc>
            </a:pPr>
          </a:p>
        </p:txBody>
      </p:sp>
      <p:sp>
        <p:nvSpPr>
          <p:cNvPr name="Freeform 9" id="9"/>
          <p:cNvSpPr/>
          <p:nvPr/>
        </p:nvSpPr>
        <p:spPr>
          <a:xfrm flipH="false" flipV="false" rot="0">
            <a:off x="1596506" y="6510075"/>
            <a:ext cx="15094987" cy="452850"/>
          </a:xfrm>
          <a:custGeom>
            <a:avLst/>
            <a:gdLst/>
            <a:ahLst/>
            <a:cxnLst/>
            <a:rect r="r" b="b" t="t" l="l"/>
            <a:pathLst>
              <a:path h="452850" w="15094987">
                <a:moveTo>
                  <a:pt x="0" y="0"/>
                </a:moveTo>
                <a:lnTo>
                  <a:pt x="15094988" y="0"/>
                </a:lnTo>
                <a:lnTo>
                  <a:pt x="15094988" y="452850"/>
                </a:lnTo>
                <a:lnTo>
                  <a:pt x="0" y="452850"/>
                </a:lnTo>
                <a:lnTo>
                  <a:pt x="0" y="0"/>
                </a:lnTo>
                <a:close/>
              </a:path>
            </a:pathLst>
          </a:custGeom>
          <a:blipFill>
            <a:blip r:embed="rId5"/>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3167806">
            <a:off x="-401078" y="-3934837"/>
            <a:ext cx="17573394" cy="17661703"/>
          </a:xfrm>
          <a:custGeom>
            <a:avLst/>
            <a:gdLst/>
            <a:ahLst/>
            <a:cxnLst/>
            <a:rect r="r" b="b" t="t" l="l"/>
            <a:pathLst>
              <a:path h="17661703" w="17573394">
                <a:moveTo>
                  <a:pt x="0" y="0"/>
                </a:moveTo>
                <a:lnTo>
                  <a:pt x="17573395" y="0"/>
                </a:lnTo>
                <a:lnTo>
                  <a:pt x="17573395" y="17661702"/>
                </a:lnTo>
                <a:lnTo>
                  <a:pt x="0" y="17661702"/>
                </a:lnTo>
                <a:lnTo>
                  <a:pt x="0" y="0"/>
                </a:lnTo>
                <a:close/>
              </a:path>
            </a:pathLst>
          </a:custGeom>
          <a:blipFill>
            <a:blip r:embed="rId2">
              <a:alphaModFix amt="86000"/>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17854" y="827697"/>
            <a:ext cx="3407229"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CUPRINS​</a:t>
            </a:r>
          </a:p>
        </p:txBody>
      </p:sp>
      <p:sp>
        <p:nvSpPr>
          <p:cNvPr name="TextBox 8" id="8"/>
          <p:cNvSpPr txBox="true"/>
          <p:nvPr/>
        </p:nvSpPr>
        <p:spPr>
          <a:xfrm rot="0">
            <a:off x="1411614" y="2866182"/>
            <a:ext cx="15464773" cy="6392118"/>
          </a:xfrm>
          <a:prstGeom prst="rect">
            <a:avLst/>
          </a:prstGeom>
        </p:spPr>
        <p:txBody>
          <a:bodyPr anchor="t" rtlCol="false" tIns="0" lIns="0" bIns="0" rIns="0">
            <a:spAutoFit/>
          </a:bodyPr>
          <a:lstStyle/>
          <a:p>
            <a:pPr algn="l">
              <a:lnSpc>
                <a:spcPts val="3928"/>
              </a:lnSpc>
            </a:pPr>
            <a:r>
              <a:rPr lang="en-US" sz="2425" u="sng">
                <a:solidFill>
                  <a:srgbClr val="000000"/>
                </a:solidFill>
                <a:latin typeface="Montserrat"/>
                <a:ea typeface="Montserrat"/>
                <a:cs typeface="Montserrat"/>
                <a:sym typeface="Montserrat"/>
              </a:rPr>
              <a:t>1.Descrierea problemei:</a:t>
            </a:r>
          </a:p>
          <a:p>
            <a:pPr algn="l" marL="523564" indent="-261782" lvl="1">
              <a:lnSpc>
                <a:spcPts val="3928"/>
              </a:lnSpc>
              <a:buFont typeface="Arial"/>
              <a:buChar char="•"/>
            </a:pPr>
            <a:r>
              <a:rPr lang="en-US" sz="2425">
                <a:solidFill>
                  <a:srgbClr val="000000"/>
                </a:solidFill>
                <a:latin typeface="Montserrat"/>
                <a:ea typeface="Montserrat"/>
                <a:cs typeface="Montserrat"/>
                <a:sym typeface="Montserrat"/>
              </a:rPr>
              <a:t>Contextul general și particular al problemei, obiectivele urmărite și importanța soluției.</a:t>
            </a:r>
          </a:p>
          <a:p>
            <a:pPr algn="l">
              <a:lnSpc>
                <a:spcPts val="996"/>
              </a:lnSpc>
            </a:pPr>
          </a:p>
          <a:p>
            <a:pPr algn="l">
              <a:lnSpc>
                <a:spcPts val="3928"/>
              </a:lnSpc>
            </a:pPr>
            <a:r>
              <a:rPr lang="en-US" sz="2425" u="sng">
                <a:solidFill>
                  <a:srgbClr val="000000"/>
                </a:solidFill>
                <a:latin typeface="Montserrat"/>
                <a:ea typeface="Montserrat"/>
                <a:cs typeface="Montserrat"/>
                <a:sym typeface="Montserrat"/>
              </a:rPr>
              <a:t>2. </a:t>
            </a:r>
            <a:r>
              <a:rPr lang="en-US" sz="2425" u="sng">
                <a:solidFill>
                  <a:srgbClr val="000000"/>
                </a:solidFill>
                <a:latin typeface="Montserrat"/>
                <a:ea typeface="Montserrat"/>
                <a:cs typeface="Montserrat"/>
                <a:sym typeface="Montserrat"/>
              </a:rPr>
              <a:t>S</a:t>
            </a:r>
            <a:r>
              <a:rPr lang="en-US" sz="2425" u="sng">
                <a:solidFill>
                  <a:srgbClr val="000000"/>
                </a:solidFill>
                <a:latin typeface="Montserrat"/>
                <a:ea typeface="Montserrat"/>
                <a:cs typeface="Montserrat"/>
                <a:sym typeface="Montserrat"/>
              </a:rPr>
              <a:t>pecificația soluției:</a:t>
            </a:r>
          </a:p>
          <a:p>
            <a:pPr algn="l" marL="523564" indent="-261782" lvl="1">
              <a:lnSpc>
                <a:spcPts val="3928"/>
              </a:lnSpc>
              <a:buFont typeface="Arial"/>
              <a:buChar char="•"/>
            </a:pPr>
            <a:r>
              <a:rPr lang="en-US" sz="2425">
                <a:solidFill>
                  <a:srgbClr val="000000"/>
                </a:solidFill>
                <a:latin typeface="Montserrat"/>
                <a:ea typeface="Montserrat"/>
                <a:cs typeface="Montserrat"/>
                <a:sym typeface="Montserrat"/>
              </a:rPr>
              <a:t>Descrierea funcționalităților implementate, alegerea tehnologiei și justificarea acesteia.</a:t>
            </a:r>
          </a:p>
          <a:p>
            <a:pPr algn="l">
              <a:lnSpc>
                <a:spcPts val="996"/>
              </a:lnSpc>
            </a:pPr>
          </a:p>
          <a:p>
            <a:pPr algn="l">
              <a:lnSpc>
                <a:spcPts val="3928"/>
              </a:lnSpc>
            </a:pPr>
            <a:r>
              <a:rPr lang="en-US" sz="2425" u="sng">
                <a:solidFill>
                  <a:srgbClr val="000000"/>
                </a:solidFill>
                <a:latin typeface="Montserrat"/>
                <a:ea typeface="Montserrat"/>
                <a:cs typeface="Montserrat"/>
                <a:sym typeface="Montserrat"/>
              </a:rPr>
              <a:t>3.</a:t>
            </a:r>
            <a:r>
              <a:rPr lang="en-US" sz="2425" u="sng">
                <a:solidFill>
                  <a:srgbClr val="000000"/>
                </a:solidFill>
                <a:latin typeface="Montserrat"/>
                <a:ea typeface="Montserrat"/>
                <a:cs typeface="Montserrat"/>
                <a:sym typeface="Montserrat"/>
              </a:rPr>
              <a:t>Design:</a:t>
            </a:r>
          </a:p>
          <a:p>
            <a:pPr algn="l" marL="523564" indent="-261782" lvl="1">
              <a:lnSpc>
                <a:spcPts val="3928"/>
              </a:lnSpc>
              <a:buFont typeface="Arial"/>
              <a:buChar char="•"/>
            </a:pPr>
            <a:r>
              <a:rPr lang="en-US" sz="2425">
                <a:solidFill>
                  <a:srgbClr val="000000"/>
                </a:solidFill>
                <a:latin typeface="Montserrat"/>
                <a:ea typeface="Montserrat"/>
                <a:cs typeface="Montserrat"/>
                <a:sym typeface="Montserrat"/>
              </a:rPr>
              <a:t>Structura soluției, modul de organizare și abordare a problemei.</a:t>
            </a:r>
          </a:p>
          <a:p>
            <a:pPr algn="l">
              <a:lnSpc>
                <a:spcPts val="996"/>
              </a:lnSpc>
            </a:pPr>
          </a:p>
          <a:p>
            <a:pPr algn="l">
              <a:lnSpc>
                <a:spcPts val="3928"/>
              </a:lnSpc>
            </a:pPr>
            <a:r>
              <a:rPr lang="en-US" sz="2425" u="sng">
                <a:solidFill>
                  <a:srgbClr val="000000"/>
                </a:solidFill>
                <a:latin typeface="Montserrat"/>
                <a:ea typeface="Montserrat"/>
                <a:cs typeface="Montserrat"/>
                <a:sym typeface="Montserrat"/>
              </a:rPr>
              <a:t>4.</a:t>
            </a:r>
            <a:r>
              <a:rPr lang="en-US" sz="2425" u="sng">
                <a:solidFill>
                  <a:srgbClr val="000000"/>
                </a:solidFill>
                <a:latin typeface="Montserrat"/>
                <a:ea typeface="Montserrat"/>
                <a:cs typeface="Montserrat"/>
                <a:sym typeface="Montserrat"/>
              </a:rPr>
              <a:t>Implementare:</a:t>
            </a:r>
          </a:p>
          <a:p>
            <a:pPr algn="l" marL="523564" indent="-261782" lvl="1">
              <a:lnSpc>
                <a:spcPts val="3928"/>
              </a:lnSpc>
              <a:buFont typeface="Arial"/>
              <a:buChar char="•"/>
            </a:pPr>
            <a:r>
              <a:rPr lang="en-US" sz="2425">
                <a:solidFill>
                  <a:srgbClr val="000000"/>
                </a:solidFill>
                <a:latin typeface="Montserrat"/>
                <a:ea typeface="Montserrat"/>
                <a:cs typeface="Montserrat"/>
                <a:sym typeface="Montserrat"/>
              </a:rPr>
              <a:t>Detalii despre codul și funcționalitățile scriptului - Componente software, limitările implementării, probleme întâlnite.</a:t>
            </a:r>
          </a:p>
          <a:p>
            <a:pPr algn="l">
              <a:lnSpc>
                <a:spcPts val="972"/>
              </a:lnSpc>
            </a:pPr>
          </a:p>
          <a:p>
            <a:pPr algn="l">
              <a:lnSpc>
                <a:spcPts val="3928"/>
              </a:lnSpc>
            </a:pPr>
            <a:r>
              <a:rPr lang="en-US" sz="2425" u="sng">
                <a:solidFill>
                  <a:srgbClr val="000000"/>
                </a:solidFill>
                <a:latin typeface="Montserrat"/>
                <a:ea typeface="Montserrat"/>
                <a:cs typeface="Montserrat"/>
                <a:sym typeface="Montserrat"/>
              </a:rPr>
              <a:t>5.</a:t>
            </a:r>
            <a:r>
              <a:rPr lang="en-US" sz="2425" u="sng">
                <a:solidFill>
                  <a:srgbClr val="000000"/>
                </a:solidFill>
                <a:latin typeface="Montserrat"/>
                <a:ea typeface="Montserrat"/>
                <a:cs typeface="Montserrat"/>
                <a:sym typeface="Montserrat"/>
              </a:rPr>
              <a:t>Experimente.</a:t>
            </a:r>
          </a:p>
          <a:p>
            <a:pPr algn="l">
              <a:lnSpc>
                <a:spcPts val="3928"/>
              </a:lnSpc>
            </a:pPr>
            <a:r>
              <a:rPr lang="en-US" sz="2425" u="sng">
                <a:solidFill>
                  <a:srgbClr val="000000"/>
                </a:solidFill>
                <a:latin typeface="Montserrat"/>
                <a:ea typeface="Montserrat"/>
                <a:cs typeface="Montserrat"/>
                <a:sym typeface="Montserrat"/>
              </a:rPr>
              <a:t>6.</a:t>
            </a:r>
            <a:r>
              <a:rPr lang="en-US" sz="2425" u="sng">
                <a:solidFill>
                  <a:srgbClr val="000000"/>
                </a:solidFill>
                <a:latin typeface="Montserrat"/>
                <a:ea typeface="Montserrat"/>
                <a:cs typeface="Montserrat"/>
                <a:sym typeface="Montserrat"/>
              </a:rPr>
              <a:t>Concluzii.</a:t>
            </a:r>
          </a:p>
          <a:p>
            <a:pPr algn="l">
              <a:lnSpc>
                <a:spcPts val="3928"/>
              </a:lnSpc>
            </a:pPr>
          </a:p>
        </p:txBody>
      </p:sp>
      <p:sp>
        <p:nvSpPr>
          <p:cNvPr name="AutoShape 9" id="9"/>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AutoShape 10" id="10"/>
          <p:cNvSpPr/>
          <p:nvPr/>
        </p:nvSpPr>
        <p:spPr>
          <a:xfrm>
            <a:off x="-5206058" y="3141711"/>
            <a:ext cx="6492240" cy="0"/>
          </a:xfrm>
          <a:prstGeom prst="line">
            <a:avLst/>
          </a:prstGeom>
          <a:ln cap="flat" w="9525">
            <a:solidFill>
              <a:srgbClr val="000000"/>
            </a:solidFill>
            <a:prstDash val="solid"/>
            <a:headEnd type="none" len="sm" w="sm"/>
            <a:tailEnd type="none" len="sm" w="sm"/>
          </a:ln>
        </p:spPr>
      </p:sp>
      <p:sp>
        <p:nvSpPr>
          <p:cNvPr name="AutoShape 11" id="11"/>
          <p:cNvSpPr/>
          <p:nvPr/>
        </p:nvSpPr>
        <p:spPr>
          <a:xfrm>
            <a:off x="-5206058" y="4271903"/>
            <a:ext cx="6492240" cy="0"/>
          </a:xfrm>
          <a:prstGeom prst="line">
            <a:avLst/>
          </a:prstGeom>
          <a:ln cap="flat" w="9525">
            <a:solidFill>
              <a:srgbClr val="000000"/>
            </a:solidFill>
            <a:prstDash val="solid"/>
            <a:headEnd type="none" len="sm" w="sm"/>
            <a:tailEnd type="none" len="sm" w="sm"/>
          </a:ln>
        </p:spPr>
      </p:sp>
      <p:sp>
        <p:nvSpPr>
          <p:cNvPr name="AutoShape 12" id="12"/>
          <p:cNvSpPr/>
          <p:nvPr/>
        </p:nvSpPr>
        <p:spPr>
          <a:xfrm>
            <a:off x="-5206058" y="5354006"/>
            <a:ext cx="6492240" cy="0"/>
          </a:xfrm>
          <a:prstGeom prst="line">
            <a:avLst/>
          </a:prstGeom>
          <a:ln cap="flat" w="9525">
            <a:solidFill>
              <a:srgbClr val="000000"/>
            </a:solidFill>
            <a:prstDash val="solid"/>
            <a:headEnd type="none" len="sm" w="sm"/>
            <a:tailEnd type="none" len="sm" w="sm"/>
          </a:ln>
        </p:spPr>
      </p:sp>
      <p:sp>
        <p:nvSpPr>
          <p:cNvPr name="AutoShape 13" id="13"/>
          <p:cNvSpPr/>
          <p:nvPr/>
        </p:nvSpPr>
        <p:spPr>
          <a:xfrm>
            <a:off x="-5206058" y="6487481"/>
            <a:ext cx="6492240" cy="0"/>
          </a:xfrm>
          <a:prstGeom prst="line">
            <a:avLst/>
          </a:prstGeom>
          <a:ln cap="flat" w="9525">
            <a:solidFill>
              <a:srgbClr val="000000"/>
            </a:solidFill>
            <a:prstDash val="solid"/>
            <a:headEnd type="none" len="sm" w="sm"/>
            <a:tailEnd type="none" len="sm" w="sm"/>
          </a:ln>
        </p:spPr>
      </p:sp>
      <p:sp>
        <p:nvSpPr>
          <p:cNvPr name="AutoShape 14" id="14"/>
          <p:cNvSpPr/>
          <p:nvPr/>
        </p:nvSpPr>
        <p:spPr>
          <a:xfrm>
            <a:off x="-5206058" y="8101837"/>
            <a:ext cx="6492240" cy="0"/>
          </a:xfrm>
          <a:prstGeom prst="line">
            <a:avLst/>
          </a:prstGeom>
          <a:ln cap="flat" w="9525">
            <a:solidFill>
              <a:srgbClr val="000000"/>
            </a:solidFill>
            <a:prstDash val="solid"/>
            <a:headEnd type="none" len="sm" w="sm"/>
            <a:tailEnd type="none" len="sm" w="sm"/>
          </a:ln>
        </p:spPr>
      </p:sp>
      <p:sp>
        <p:nvSpPr>
          <p:cNvPr name="AutoShape 15" id="15"/>
          <p:cNvSpPr/>
          <p:nvPr/>
        </p:nvSpPr>
        <p:spPr>
          <a:xfrm>
            <a:off x="-5206058" y="8610166"/>
            <a:ext cx="6492240"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2362087">
            <a:off x="3438822" y="317815"/>
            <a:ext cx="10740993" cy="13118770"/>
          </a:xfrm>
          <a:custGeom>
            <a:avLst/>
            <a:gdLst/>
            <a:ahLst/>
            <a:cxnLst/>
            <a:rect r="r" b="b" t="t" l="l"/>
            <a:pathLst>
              <a:path h="13118770" w="10740993">
                <a:moveTo>
                  <a:pt x="0" y="0"/>
                </a:moveTo>
                <a:lnTo>
                  <a:pt x="10740994" y="0"/>
                </a:lnTo>
                <a:lnTo>
                  <a:pt x="10740994" y="13118770"/>
                </a:lnTo>
                <a:lnTo>
                  <a:pt x="0" y="13118770"/>
                </a:lnTo>
                <a:lnTo>
                  <a:pt x="0" y="0"/>
                </a:lnTo>
                <a:close/>
              </a:path>
            </a:pathLst>
          </a:custGeom>
          <a:blipFill>
            <a:blip r:embed="rId2"/>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028700" y="3609739"/>
            <a:ext cx="14774509" cy="5098923"/>
          </a:xfrm>
          <a:prstGeom prst="rect">
            <a:avLst/>
          </a:prstGeom>
        </p:spPr>
        <p:txBody>
          <a:bodyPr anchor="t" rtlCol="false" tIns="0" lIns="0" bIns="0" rIns="0">
            <a:spAutoFit/>
          </a:bodyPr>
          <a:lstStyle/>
          <a:p>
            <a:pPr algn="just">
              <a:lnSpc>
                <a:spcPts val="4535"/>
              </a:lnSpc>
            </a:pPr>
            <a:r>
              <a:rPr lang="en-US" sz="2799" b="true">
                <a:solidFill>
                  <a:srgbClr val="000000"/>
                </a:solidFill>
                <a:latin typeface="Montserrat Bold"/>
                <a:ea typeface="Montserrat Bold"/>
                <a:cs typeface="Montserrat Bold"/>
                <a:sym typeface="Montserrat Bold"/>
              </a:rPr>
              <a:t>Aspecte de design UX/UI incluse în script </a:t>
            </a:r>
          </a:p>
          <a:p>
            <a:pPr algn="just">
              <a:lnSpc>
                <a:spcPts val="4535"/>
              </a:lnSpc>
            </a:pPr>
            <a:r>
              <a:rPr lang="en-US" sz="2799">
                <a:solidFill>
                  <a:srgbClr val="000000"/>
                </a:solidFill>
                <a:latin typeface="Montserrat"/>
                <a:ea typeface="Montserrat"/>
                <a:cs typeface="Montserrat"/>
                <a:sym typeface="Montserrat"/>
              </a:rPr>
              <a:t>  </a:t>
            </a:r>
          </a:p>
          <a:p>
            <a:pPr algn="just">
              <a:lnSpc>
                <a:spcPts val="4535"/>
              </a:lnSpc>
            </a:pPr>
            <a:r>
              <a:rPr lang="en-US" sz="2799">
                <a:solidFill>
                  <a:srgbClr val="000000"/>
                </a:solidFill>
                <a:latin typeface="Montserrat"/>
                <a:ea typeface="Montserrat"/>
                <a:cs typeface="Montserrat"/>
                <a:sym typeface="Montserrat"/>
              </a:rPr>
              <a:t>1</a:t>
            </a:r>
            <a:r>
              <a:rPr lang="en-US" sz="2799" i="true">
                <a:solidFill>
                  <a:srgbClr val="000000"/>
                </a:solidFill>
                <a:latin typeface="Montserrat Italics"/>
                <a:ea typeface="Montserrat Italics"/>
                <a:cs typeface="Montserrat Italics"/>
                <a:sym typeface="Montserrat Italics"/>
              </a:rPr>
              <a:t>. Erori bine definite:</a:t>
            </a:r>
          </a:p>
          <a:p>
            <a:pPr algn="just">
              <a:lnSpc>
                <a:spcPts val="4535"/>
              </a:lnSpc>
            </a:pPr>
            <a:r>
              <a:rPr lang="en-US" sz="2799">
                <a:solidFill>
                  <a:srgbClr val="000000"/>
                </a:solidFill>
                <a:latin typeface="Montserrat"/>
                <a:ea typeface="Montserrat"/>
                <a:cs typeface="Montserrat"/>
                <a:sym typeface="Montserrat"/>
              </a:rPr>
              <a:t>Dacă un fișier nu există, utilizatorul primește imediat mesajul „Eroare: Fișierul $file nu există!”, ceea ce </a:t>
            </a:r>
            <a:r>
              <a:rPr lang="en-US" sz="2799">
                <a:solidFill>
                  <a:srgbClr val="000000"/>
                </a:solidFill>
                <a:latin typeface="Montserrat"/>
                <a:ea typeface="Montserrat"/>
                <a:cs typeface="Montserrat"/>
                <a:sym typeface="Montserrat"/>
              </a:rPr>
              <a:t>elimină confuzia legată de eventuale probleme de rulare.</a:t>
            </a:r>
          </a:p>
          <a:p>
            <a:pPr algn="just">
              <a:lnSpc>
                <a:spcPts val="4535"/>
              </a:lnSpc>
            </a:pPr>
          </a:p>
          <a:p>
            <a:pPr algn="just">
              <a:lnSpc>
                <a:spcPts val="4535"/>
              </a:lnSpc>
            </a:pPr>
            <a:r>
              <a:rPr lang="en-US" sz="2799">
                <a:solidFill>
                  <a:srgbClr val="000000"/>
                </a:solidFill>
                <a:latin typeface="Montserrat"/>
                <a:ea typeface="Montserrat"/>
                <a:cs typeface="Montserrat"/>
                <a:sym typeface="Montserrat"/>
              </a:rPr>
              <a:t>2</a:t>
            </a:r>
            <a:r>
              <a:rPr lang="en-US" sz="2799" i="true">
                <a:solidFill>
                  <a:srgbClr val="000000"/>
                </a:solidFill>
                <a:latin typeface="Montserrat Italics"/>
                <a:ea typeface="Montserrat Italics"/>
                <a:cs typeface="Montserrat Italics"/>
                <a:sym typeface="Montserrat Italics"/>
              </a:rPr>
              <a:t>. Feedback pentru acțiuni reușite:</a:t>
            </a:r>
          </a:p>
          <a:p>
            <a:pPr algn="ctr">
              <a:lnSpc>
                <a:spcPts val="4535"/>
              </a:lnSpc>
            </a:pPr>
            <a:r>
              <a:rPr lang="en-US" sz="2799">
                <a:solidFill>
                  <a:srgbClr val="000000"/>
                </a:solidFill>
                <a:latin typeface="Montserrat"/>
                <a:ea typeface="Montserrat"/>
                <a:cs typeface="Montserrat"/>
                <a:sym typeface="Montserrat"/>
              </a:rPr>
              <a:t>Exemplu: După crearea unui fișier XML, utilizatorul este informat clar: „A fost creat un fișier XML nou: $file”.  </a:t>
            </a:r>
          </a:p>
        </p:txBody>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design</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67983" y="3746157"/>
            <a:ext cx="14015439" cy="4932807"/>
          </a:xfrm>
          <a:prstGeom prst="rect">
            <a:avLst/>
          </a:prstGeom>
        </p:spPr>
        <p:txBody>
          <a:bodyPr anchor="t" rtlCol="false" tIns="0" lIns="0" bIns="0" rIns="0">
            <a:spAutoFit/>
          </a:bodyPr>
          <a:lstStyle/>
          <a:p>
            <a:pPr algn="just">
              <a:lnSpc>
                <a:spcPts val="4374"/>
              </a:lnSpc>
            </a:pPr>
            <a:r>
              <a:rPr lang="en-US" sz="2700">
                <a:solidFill>
                  <a:srgbClr val="000000"/>
                </a:solidFill>
                <a:latin typeface="Montserrat"/>
                <a:ea typeface="Montserrat"/>
                <a:cs typeface="Montserrat"/>
                <a:sym typeface="Montserrat"/>
              </a:rPr>
              <a:t>Programul conține:</a:t>
            </a:r>
          </a:p>
          <a:p>
            <a:pPr algn="just">
              <a:lnSpc>
                <a:spcPts val="4374"/>
              </a:lnSpc>
            </a:pPr>
          </a:p>
          <a:p>
            <a:pPr algn="just" marL="582930" indent="-291465" lvl="1">
              <a:lnSpc>
                <a:spcPts val="4374"/>
              </a:lnSpc>
              <a:buFont typeface="Arial"/>
              <a:buChar char="•"/>
            </a:pPr>
            <a:r>
              <a:rPr lang="en-US" sz="2700" u="sng">
                <a:solidFill>
                  <a:srgbClr val="000000"/>
                </a:solidFill>
                <a:latin typeface="Montserrat"/>
                <a:ea typeface="Montserrat"/>
                <a:cs typeface="Montserrat"/>
                <a:sym typeface="Montserrat"/>
              </a:rPr>
              <a:t>Funcțiile</a:t>
            </a:r>
            <a:r>
              <a:rPr lang="en-US" sz="2700">
                <a:solidFill>
                  <a:srgbClr val="000000"/>
                </a:solidFill>
                <a:latin typeface="Montserrat"/>
                <a:ea typeface="Montserrat"/>
                <a:cs typeface="Montserrat"/>
                <a:sym typeface="Montserrat"/>
              </a:rPr>
              <a:t> pentru prelucrarea structurilor de date sunt: </a:t>
            </a:r>
            <a:r>
              <a:rPr lang="en-US" b="true" sz="2700">
                <a:solidFill>
                  <a:srgbClr val="000000"/>
                </a:solidFill>
                <a:latin typeface="Montserrat Bold"/>
                <a:ea typeface="Montserrat Bold"/>
                <a:cs typeface="Montserrat Bold"/>
                <a:sym typeface="Montserrat Bold"/>
              </a:rPr>
              <a:t>read_tag</a:t>
            </a:r>
            <a:r>
              <a:rPr lang="en-US" sz="2700">
                <a:solidFill>
                  <a:srgbClr val="000000"/>
                </a:solidFill>
                <a:latin typeface="Montserrat"/>
                <a:ea typeface="Montserrat"/>
                <a:cs typeface="Montserrat"/>
                <a:sym typeface="Montserrat"/>
              </a:rPr>
              <a:t> (citește toate valorile dintr-un tag transmis), </a:t>
            </a:r>
            <a:r>
              <a:rPr lang="en-US" b="true" sz="2700">
                <a:solidFill>
                  <a:srgbClr val="000000"/>
                </a:solidFill>
                <a:latin typeface="Montserrat Bold"/>
                <a:ea typeface="Montserrat Bold"/>
                <a:cs typeface="Montserrat Bold"/>
                <a:sym typeface="Montserrat Bold"/>
              </a:rPr>
              <a:t>read_element</a:t>
            </a:r>
            <a:r>
              <a:rPr lang="en-US" sz="2700">
                <a:solidFill>
                  <a:srgbClr val="000000"/>
                </a:solidFill>
                <a:latin typeface="Montserrat"/>
                <a:ea typeface="Montserrat"/>
                <a:cs typeface="Montserrat"/>
                <a:sym typeface="Montserrat"/>
              </a:rPr>
              <a:t> (citește întregul conținut al unui element dorit), </a:t>
            </a:r>
            <a:r>
              <a:rPr lang="en-US" b="true" sz="2700">
                <a:solidFill>
                  <a:srgbClr val="000000"/>
                </a:solidFill>
                <a:latin typeface="Montserrat Bold"/>
                <a:ea typeface="Montserrat Bold"/>
                <a:cs typeface="Montserrat Bold"/>
                <a:sym typeface="Montserrat Bold"/>
              </a:rPr>
              <a:t>add_file</a:t>
            </a:r>
            <a:r>
              <a:rPr lang="en-US" sz="2700">
                <a:solidFill>
                  <a:srgbClr val="000000"/>
                </a:solidFill>
                <a:latin typeface="Montserrat"/>
                <a:ea typeface="Montserrat"/>
                <a:cs typeface="Montserrat"/>
                <a:sym typeface="Montserrat"/>
              </a:rPr>
              <a:t> (creează un fișier XML nou),  </a:t>
            </a:r>
            <a:r>
              <a:rPr lang="en-US" b="true" sz="2700">
                <a:solidFill>
                  <a:srgbClr val="000000"/>
                </a:solidFill>
                <a:latin typeface="Montserrat Bold"/>
                <a:ea typeface="Montserrat Bold"/>
                <a:cs typeface="Montserrat Bold"/>
                <a:sym typeface="Montserrat Bold"/>
              </a:rPr>
              <a:t>add_element</a:t>
            </a:r>
            <a:r>
              <a:rPr lang="en-US" sz="2700">
                <a:solidFill>
                  <a:srgbClr val="000000"/>
                </a:solidFill>
                <a:latin typeface="Montserrat"/>
                <a:ea typeface="Montserrat"/>
                <a:cs typeface="Montserrat"/>
                <a:sym typeface="Montserrat"/>
              </a:rPr>
              <a:t> (adaugă un element nou într-un fișier XML deja existent).</a:t>
            </a:r>
          </a:p>
          <a:p>
            <a:pPr algn="just" marL="582930" indent="-291465" lvl="1">
              <a:lnSpc>
                <a:spcPts val="4374"/>
              </a:lnSpc>
              <a:buFont typeface="Arial"/>
              <a:buChar char="•"/>
            </a:pPr>
            <a:r>
              <a:rPr lang="en-US" sz="2700" u="sng">
                <a:solidFill>
                  <a:srgbClr val="000000"/>
                </a:solidFill>
                <a:latin typeface="Montserrat"/>
                <a:ea typeface="Montserrat"/>
                <a:cs typeface="Montserrat"/>
                <a:sym typeface="Montserrat"/>
              </a:rPr>
              <a:t>Funcțiile</a:t>
            </a:r>
            <a:r>
              <a:rPr lang="en-US" sz="2700">
                <a:solidFill>
                  <a:srgbClr val="000000"/>
                </a:solidFill>
                <a:latin typeface="Montserrat"/>
                <a:ea typeface="Montserrat"/>
                <a:cs typeface="Montserrat"/>
                <a:sym typeface="Montserrat"/>
              </a:rPr>
              <a:t> pentru prelucrarea datelor dintr-o aplicație sunt: </a:t>
            </a:r>
            <a:r>
              <a:rPr lang="en-US" b="true" sz="2700">
                <a:solidFill>
                  <a:srgbClr val="000000"/>
                </a:solidFill>
                <a:latin typeface="Montserrat Bold"/>
                <a:ea typeface="Montserrat Bold"/>
                <a:cs typeface="Montserrat Bold"/>
                <a:sym typeface="Montserrat Bold"/>
              </a:rPr>
              <a:t>extract_tag</a:t>
            </a:r>
            <a:r>
              <a:rPr lang="en-US" sz="2700">
                <a:solidFill>
                  <a:srgbClr val="000000"/>
                </a:solidFill>
                <a:latin typeface="Montserrat"/>
                <a:ea typeface="Montserrat"/>
                <a:cs typeface="Montserrat"/>
                <a:sym typeface="Montserrat"/>
              </a:rPr>
              <a:t> (extrage valoarea unui tag furnizat de către utilizator), </a:t>
            </a:r>
            <a:r>
              <a:rPr lang="en-US" b="true" sz="2700">
                <a:solidFill>
                  <a:srgbClr val="000000"/>
                </a:solidFill>
                <a:latin typeface="Montserrat Bold"/>
                <a:ea typeface="Montserrat Bold"/>
                <a:cs typeface="Montserrat Bold"/>
                <a:sym typeface="Montserrat Bold"/>
              </a:rPr>
              <a:t>extract_attribute</a:t>
            </a:r>
            <a:r>
              <a:rPr lang="en-US" sz="2700">
                <a:solidFill>
                  <a:srgbClr val="000000"/>
                </a:solidFill>
                <a:latin typeface="Montserrat"/>
                <a:ea typeface="Montserrat"/>
                <a:cs typeface="Montserrat"/>
                <a:sym typeface="Montserrat"/>
              </a:rPr>
              <a:t> (extrage valoarea unui atribut furnizat de către utilizator).</a:t>
            </a:r>
          </a:p>
        </p:txBody>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4" id="14"/>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Componente software</a:t>
            </a:r>
          </a:p>
        </p:txBody>
      </p:sp>
      <p:sp>
        <p:nvSpPr>
          <p:cNvPr name="AutoShape 15" id="15"/>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17854" y="3536607"/>
            <a:ext cx="15285037" cy="5440680"/>
          </a:xfrm>
          <a:prstGeom prst="rect">
            <a:avLst/>
          </a:prstGeom>
        </p:spPr>
        <p:txBody>
          <a:bodyPr anchor="t" rtlCol="false" tIns="0" lIns="0" bIns="0" rIns="0">
            <a:spAutoFit/>
          </a:bodyPr>
          <a:lstStyle/>
          <a:p>
            <a:pPr algn="just" marL="647700" indent="-323850" lvl="1">
              <a:lnSpc>
                <a:spcPts val="4860"/>
              </a:lnSpc>
              <a:buFont typeface="Arial"/>
              <a:buChar char="•"/>
            </a:pPr>
            <a:r>
              <a:rPr lang="en-US" sz="3000" u="sng">
                <a:solidFill>
                  <a:srgbClr val="000000"/>
                </a:solidFill>
                <a:latin typeface="Montserrat"/>
                <a:ea typeface="Montserrat"/>
                <a:cs typeface="Montserrat"/>
                <a:sym typeface="Montserrat"/>
              </a:rPr>
              <a:t>Validarea fișierelor XML:</a:t>
            </a:r>
            <a:r>
              <a:rPr lang="en-US" sz="3000">
                <a:solidFill>
                  <a:srgbClr val="000000"/>
                </a:solidFill>
                <a:latin typeface="Montserrat"/>
                <a:ea typeface="Montserrat"/>
                <a:cs typeface="Montserrat"/>
                <a:sym typeface="Montserrat"/>
              </a:rPr>
              <a:t> programul presupune că fișierele XML sunt bine formate, nevalidând structura lor.</a:t>
            </a:r>
          </a:p>
          <a:p>
            <a:pPr algn="just" marL="647700" indent="-323850" lvl="1">
              <a:lnSpc>
                <a:spcPts val="4860"/>
              </a:lnSpc>
              <a:buFont typeface="Arial"/>
              <a:buChar char="•"/>
            </a:pPr>
            <a:r>
              <a:rPr lang="en-US" sz="3000" u="sng">
                <a:solidFill>
                  <a:srgbClr val="000000"/>
                </a:solidFill>
                <a:latin typeface="Montserrat"/>
                <a:ea typeface="Montserrat"/>
                <a:cs typeface="Montserrat"/>
                <a:sym typeface="Montserrat"/>
              </a:rPr>
              <a:t>Gestionarea erorilor:</a:t>
            </a:r>
            <a:r>
              <a:rPr lang="en-US" sz="3000">
                <a:solidFill>
                  <a:srgbClr val="000000"/>
                </a:solidFill>
                <a:latin typeface="Montserrat"/>
                <a:ea typeface="Montserrat"/>
                <a:cs typeface="Montserrat"/>
                <a:sym typeface="Montserrat"/>
              </a:rPr>
              <a:t> mesajele de eroare acoperă cazuri generale, nefiind detaliate pentru toate scenariile posibile (de exemplu, dacă un fișier este corupt sau dacă un fișier nu poate fi parsat din cauza lipsei drepturilor de acces).</a:t>
            </a:r>
          </a:p>
          <a:p>
            <a:pPr algn="just" marL="647700" indent="-323850" lvl="1">
              <a:lnSpc>
                <a:spcPts val="4860"/>
              </a:lnSpc>
              <a:buFont typeface="Arial"/>
              <a:buChar char="•"/>
            </a:pPr>
            <a:r>
              <a:rPr lang="en-US" sz="3000" u="sng">
                <a:solidFill>
                  <a:srgbClr val="000000"/>
                </a:solidFill>
                <a:latin typeface="Montserrat"/>
                <a:ea typeface="Montserrat"/>
                <a:cs typeface="Montserrat"/>
                <a:sym typeface="Montserrat"/>
              </a:rPr>
              <a:t>Performanța pe fișiere XML mari:</a:t>
            </a:r>
            <a:r>
              <a:rPr lang="en-US" sz="3000">
                <a:solidFill>
                  <a:srgbClr val="000000"/>
                </a:solidFill>
                <a:latin typeface="Montserrat"/>
                <a:ea typeface="Montserrat"/>
                <a:cs typeface="Montserrat"/>
                <a:sym typeface="Montserrat"/>
              </a:rPr>
              <a:t> având în vedere utilizarea liniilor secvențiale și procesării cu </a:t>
            </a:r>
            <a:r>
              <a:rPr lang="en-US" b="true" sz="3000">
                <a:solidFill>
                  <a:srgbClr val="000000"/>
                </a:solidFill>
                <a:latin typeface="Montserrat Bold"/>
                <a:ea typeface="Montserrat Bold"/>
                <a:cs typeface="Montserrat Bold"/>
                <a:sym typeface="Montserrat Bold"/>
              </a:rPr>
              <a:t>grep, awk, sed</a:t>
            </a:r>
            <a:r>
              <a:rPr lang="en-US" sz="3000">
                <a:solidFill>
                  <a:srgbClr val="000000"/>
                </a:solidFill>
                <a:latin typeface="Montserrat"/>
                <a:ea typeface="Montserrat"/>
                <a:cs typeface="Montserrat"/>
                <a:sym typeface="Montserrat"/>
              </a:rPr>
              <a:t>, în cazul parsării unor fișiere mari pot apărea probleme de performanță.</a:t>
            </a:r>
          </a:p>
        </p:txBody>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4" id="14"/>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Limitele implementării</a:t>
            </a:r>
          </a:p>
        </p:txBody>
      </p:sp>
      <p:sp>
        <p:nvSpPr>
          <p:cNvPr name="AutoShape 15" id="15"/>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3336582"/>
            <a:ext cx="15285037" cy="4221480"/>
          </a:xfrm>
          <a:prstGeom prst="rect">
            <a:avLst/>
          </a:prstGeom>
        </p:spPr>
        <p:txBody>
          <a:bodyPr anchor="t" rtlCol="false" tIns="0" lIns="0" bIns="0" rIns="0">
            <a:spAutoFit/>
          </a:bodyPr>
          <a:lstStyle/>
          <a:p>
            <a:pPr algn="just">
              <a:lnSpc>
                <a:spcPts val="4860"/>
              </a:lnSpc>
            </a:pPr>
            <a:r>
              <a:rPr lang="en-US" sz="3000" b="true">
                <a:solidFill>
                  <a:srgbClr val="000000"/>
                </a:solidFill>
                <a:latin typeface="Montserrat Bold"/>
                <a:ea typeface="Montserrat Bold"/>
                <a:cs typeface="Montserrat Bold"/>
                <a:sym typeface="Montserrat Bold"/>
              </a:rPr>
              <a:t>Problema 1: Manipularea spațiilor albe în fișiere XML</a:t>
            </a:r>
          </a:p>
          <a:p>
            <a:pPr algn="just">
              <a:lnSpc>
                <a:spcPts val="4860"/>
              </a:lnSpc>
            </a:pPr>
            <a:r>
              <a:rPr lang="en-US" sz="3000">
                <a:solidFill>
                  <a:srgbClr val="000000"/>
                </a:solidFill>
                <a:latin typeface="Montserrat"/>
                <a:ea typeface="Montserrat"/>
                <a:cs typeface="Montserrat"/>
                <a:sym typeface="Montserrat"/>
              </a:rPr>
              <a:t>Fișierele XML procesate pot avea spații albe inutile (înainte sau după taguri), ceea ce poate afecta filtrarea liniilor relevante (de exemplu, în funcția read_element(), pentru a putea afișa conținutul tuturor atributelor unui element).</a:t>
            </a:r>
          </a:p>
          <a:p>
            <a:pPr algn="just">
              <a:lnSpc>
                <a:spcPts val="4860"/>
              </a:lnSpc>
            </a:pPr>
            <a:r>
              <a:rPr lang="en-US" sz="3000" u="sng">
                <a:solidFill>
                  <a:srgbClr val="000000"/>
                </a:solidFill>
                <a:latin typeface="Montserrat"/>
                <a:ea typeface="Montserrat"/>
                <a:cs typeface="Montserrat"/>
                <a:sym typeface="Montserrat"/>
              </a:rPr>
              <a:t>Soluție</a:t>
            </a:r>
            <a:r>
              <a:rPr lang="en-US" sz="3000">
                <a:solidFill>
                  <a:srgbClr val="000000"/>
                </a:solidFill>
                <a:latin typeface="Montserrat"/>
                <a:ea typeface="Montserrat"/>
                <a:cs typeface="Montserrat"/>
                <a:sym typeface="Montserrat"/>
              </a:rPr>
              <a:t>: Am folosit comanda </a:t>
            </a:r>
            <a:r>
              <a:rPr lang="en-US" b="true" sz="3000">
                <a:solidFill>
                  <a:srgbClr val="000000"/>
                </a:solidFill>
                <a:latin typeface="Montserrat Bold"/>
                <a:ea typeface="Montserrat Bold"/>
                <a:cs typeface="Montserrat Bold"/>
                <a:sym typeface="Montserrat Bold"/>
              </a:rPr>
              <a:t>gsub</a:t>
            </a:r>
            <a:r>
              <a:rPr lang="en-US" sz="3000">
                <a:solidFill>
                  <a:srgbClr val="000000"/>
                </a:solidFill>
                <a:latin typeface="Montserrat"/>
                <a:ea typeface="Montserrat"/>
                <a:cs typeface="Montserrat"/>
                <a:sym typeface="Montserrat"/>
              </a:rPr>
              <a:t> din </a:t>
            </a:r>
            <a:r>
              <a:rPr lang="en-US" b="true" sz="3000">
                <a:solidFill>
                  <a:srgbClr val="000000"/>
                </a:solidFill>
                <a:latin typeface="Montserrat Bold"/>
                <a:ea typeface="Montserrat Bold"/>
                <a:cs typeface="Montserrat Bold"/>
                <a:sym typeface="Montserrat Bold"/>
              </a:rPr>
              <a:t>awk</a:t>
            </a:r>
            <a:r>
              <a:rPr lang="en-US" sz="3000">
                <a:solidFill>
                  <a:srgbClr val="000000"/>
                </a:solidFill>
                <a:latin typeface="Montserrat"/>
                <a:ea typeface="Montserrat"/>
                <a:cs typeface="Montserrat"/>
                <a:sym typeface="Montserrat"/>
              </a:rPr>
              <a:t> pentru a elimina spațiile albe de la începutul și sfârșitul liniilor.</a:t>
            </a:r>
          </a:p>
        </p:txBody>
      </p:sp>
      <p:sp>
        <p:nvSpPr>
          <p:cNvPr name="Freeform 9" id="9"/>
          <p:cNvSpPr/>
          <p:nvPr/>
        </p:nvSpPr>
        <p:spPr>
          <a:xfrm flipH="false" flipV="false" rot="0">
            <a:off x="4224105" y="8262912"/>
            <a:ext cx="9839790" cy="791983"/>
          </a:xfrm>
          <a:custGeom>
            <a:avLst/>
            <a:gdLst/>
            <a:ahLst/>
            <a:cxnLst/>
            <a:rect r="r" b="b" t="t" l="l"/>
            <a:pathLst>
              <a:path h="791983" w="9839790">
                <a:moveTo>
                  <a:pt x="0" y="0"/>
                </a:moveTo>
                <a:lnTo>
                  <a:pt x="9839790" y="0"/>
                </a:lnTo>
                <a:lnTo>
                  <a:pt x="9839790" y="791983"/>
                </a:lnTo>
                <a:lnTo>
                  <a:pt x="0" y="791983"/>
                </a:lnTo>
                <a:lnTo>
                  <a:pt x="0" y="0"/>
                </a:lnTo>
                <a:close/>
              </a:path>
            </a:pathLst>
          </a:custGeom>
          <a:blipFill>
            <a:blip r:embed="rId6"/>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5" id="15"/>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Probleme întâlnite</a:t>
            </a:r>
          </a:p>
        </p:txBody>
      </p:sp>
      <p:sp>
        <p:nvSpPr>
          <p:cNvPr name="AutoShape 16" id="16"/>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2955128"/>
            <a:ext cx="15285037" cy="3611880"/>
          </a:xfrm>
          <a:prstGeom prst="rect">
            <a:avLst/>
          </a:prstGeom>
        </p:spPr>
        <p:txBody>
          <a:bodyPr anchor="t" rtlCol="false" tIns="0" lIns="0" bIns="0" rIns="0">
            <a:spAutoFit/>
          </a:bodyPr>
          <a:lstStyle/>
          <a:p>
            <a:pPr algn="just">
              <a:lnSpc>
                <a:spcPts val="4860"/>
              </a:lnSpc>
            </a:pPr>
            <a:r>
              <a:rPr lang="en-US" sz="3000" b="true">
                <a:solidFill>
                  <a:srgbClr val="000000"/>
                </a:solidFill>
                <a:latin typeface="Montserrat Bold"/>
                <a:ea typeface="Montserrat Bold"/>
                <a:cs typeface="Montserrat Bold"/>
                <a:sym typeface="Montserrat Bold"/>
              </a:rPr>
              <a:t>Problema 2: Inserarea corectă a unui nou element în structura XML</a:t>
            </a:r>
          </a:p>
          <a:p>
            <a:pPr algn="just">
              <a:lnSpc>
                <a:spcPts val="4860"/>
              </a:lnSpc>
            </a:pPr>
            <a:r>
              <a:rPr lang="en-US" sz="3000">
                <a:solidFill>
                  <a:srgbClr val="000000"/>
                </a:solidFill>
                <a:latin typeface="Montserrat"/>
                <a:ea typeface="Montserrat"/>
                <a:cs typeface="Montserrat"/>
                <a:sym typeface="Montserrat"/>
              </a:rPr>
              <a:t>La adăugarea unui element nou într-un fișier XML ( funcția add_element() ), trebuie detectat tagul rădăcină și plasat noul element înaintea închiderii acestuia. Orice eroare în această logică poate duce la invalidarea fișierului XML.</a:t>
            </a:r>
          </a:p>
          <a:p>
            <a:pPr algn="just">
              <a:lnSpc>
                <a:spcPts val="4860"/>
              </a:lnSpc>
            </a:pPr>
            <a:r>
              <a:rPr lang="en-US" sz="3000" u="sng">
                <a:solidFill>
                  <a:srgbClr val="000000"/>
                </a:solidFill>
                <a:latin typeface="Montserrat"/>
                <a:ea typeface="Montserrat"/>
                <a:cs typeface="Montserrat"/>
                <a:sym typeface="Montserrat"/>
              </a:rPr>
              <a:t>Soluție:</a:t>
            </a:r>
            <a:r>
              <a:rPr lang="en-US" sz="3000">
                <a:solidFill>
                  <a:srgbClr val="000000"/>
                </a:solidFill>
                <a:latin typeface="Montserrat"/>
                <a:ea typeface="Montserrat"/>
                <a:cs typeface="Montserrat"/>
                <a:sym typeface="Montserrat"/>
              </a:rPr>
              <a:t> Am </a:t>
            </a:r>
            <a:r>
              <a:rPr lang="en-US" sz="3000">
                <a:solidFill>
                  <a:srgbClr val="000000"/>
                </a:solidFill>
                <a:latin typeface="Montserrat"/>
                <a:ea typeface="Montserrat"/>
                <a:cs typeface="Montserrat"/>
                <a:sym typeface="Montserrat"/>
              </a:rPr>
              <a:t>utilizat un </a:t>
            </a:r>
            <a:r>
              <a:rPr lang="en-US" b="true" sz="3000">
                <a:solidFill>
                  <a:srgbClr val="000000"/>
                </a:solidFill>
                <a:latin typeface="Montserrat Bold"/>
                <a:ea typeface="Montserrat Bold"/>
                <a:cs typeface="Montserrat Bold"/>
                <a:sym typeface="Montserrat Bold"/>
              </a:rPr>
              <a:t>awk </a:t>
            </a:r>
            <a:r>
              <a:rPr lang="en-US" sz="3000">
                <a:solidFill>
                  <a:srgbClr val="000000"/>
                </a:solidFill>
                <a:latin typeface="Montserrat"/>
                <a:ea typeface="Montserrat"/>
                <a:cs typeface="Montserrat"/>
                <a:sym typeface="Montserrat"/>
              </a:rPr>
              <a:t>personalizat pentru a identifica tagul rădăcină și pentru a insera linia corespunzătoare înainte de tagul de închidere.</a:t>
            </a:r>
          </a:p>
        </p:txBody>
      </p:sp>
      <p:sp>
        <p:nvSpPr>
          <p:cNvPr name="Freeform 9" id="9"/>
          <p:cNvSpPr/>
          <p:nvPr/>
        </p:nvSpPr>
        <p:spPr>
          <a:xfrm flipH="false" flipV="false" rot="0">
            <a:off x="3706195" y="7043258"/>
            <a:ext cx="10875611" cy="2783638"/>
          </a:xfrm>
          <a:custGeom>
            <a:avLst/>
            <a:gdLst/>
            <a:ahLst/>
            <a:cxnLst/>
            <a:rect r="r" b="b" t="t" l="l"/>
            <a:pathLst>
              <a:path h="2783638" w="10875611">
                <a:moveTo>
                  <a:pt x="0" y="0"/>
                </a:moveTo>
                <a:lnTo>
                  <a:pt x="10875610" y="0"/>
                </a:lnTo>
                <a:lnTo>
                  <a:pt x="10875610" y="2783638"/>
                </a:lnTo>
                <a:lnTo>
                  <a:pt x="0" y="2783638"/>
                </a:lnTo>
                <a:lnTo>
                  <a:pt x="0" y="0"/>
                </a:lnTo>
                <a:close/>
              </a:path>
            </a:pathLst>
          </a:custGeom>
          <a:blipFill>
            <a:blip r:embed="rId6"/>
            <a:stretch>
              <a:fillRect l="0" t="0" r="0" b="0"/>
            </a:stretch>
          </a:blipFill>
        </p:spPr>
      </p:sp>
      <p:sp>
        <p:nvSpPr>
          <p:cNvPr name="TextBox 10" id="10"/>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1" id="11"/>
          <p:cNvGrpSpPr/>
          <p:nvPr/>
        </p:nvGrpSpPr>
        <p:grpSpPr>
          <a:xfrm rot="0">
            <a:off x="-698520" y="1066963"/>
            <a:ext cx="3086100" cy="1191913"/>
            <a:chOff x="0" y="0"/>
            <a:chExt cx="812800" cy="313920"/>
          </a:xfrm>
        </p:grpSpPr>
        <p:sp>
          <p:nvSpPr>
            <p:cNvPr name="Freeform 12" id="12"/>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3" id="13"/>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5" id="15"/>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Probleme întâlnite</a:t>
            </a:r>
          </a:p>
        </p:txBody>
      </p:sp>
      <p:sp>
        <p:nvSpPr>
          <p:cNvPr name="AutoShape 16" id="16"/>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3775710"/>
            <a:ext cx="15285037" cy="3002280"/>
          </a:xfrm>
          <a:prstGeom prst="rect">
            <a:avLst/>
          </a:prstGeom>
        </p:spPr>
        <p:txBody>
          <a:bodyPr anchor="t" rtlCol="false" tIns="0" lIns="0" bIns="0" rIns="0">
            <a:spAutoFit/>
          </a:bodyPr>
          <a:lstStyle/>
          <a:p>
            <a:pPr algn="just">
              <a:lnSpc>
                <a:spcPts val="4860"/>
              </a:lnSpc>
            </a:pPr>
            <a:r>
              <a:rPr lang="en-US" sz="3000" b="true">
                <a:solidFill>
                  <a:srgbClr val="000000"/>
                </a:solidFill>
                <a:latin typeface="Montserrat Bold"/>
                <a:ea typeface="Montserrat Bold"/>
                <a:cs typeface="Montserrat Bold"/>
                <a:sym typeface="Montserrat Bold"/>
              </a:rPr>
              <a:t>Problema 3: Extracția atributelor dintr-un tag XML</a:t>
            </a:r>
          </a:p>
          <a:p>
            <a:pPr algn="just">
              <a:lnSpc>
                <a:spcPts val="4860"/>
              </a:lnSpc>
            </a:pPr>
            <a:r>
              <a:rPr lang="en-US" sz="3000">
                <a:solidFill>
                  <a:srgbClr val="000000"/>
                </a:solidFill>
                <a:latin typeface="Montserrat"/>
                <a:ea typeface="Montserrat"/>
                <a:cs typeface="Montserrat"/>
                <a:sym typeface="Montserrat"/>
              </a:rPr>
              <a:t>Extracția atributelor dintr-un tag complex (de exemplu, &lt;application id="123" name="Test"&gt;) poate fi complicată din cauza formatării variate a fișierelor XML.</a:t>
            </a:r>
          </a:p>
          <a:p>
            <a:pPr algn="just">
              <a:lnSpc>
                <a:spcPts val="4860"/>
              </a:lnSpc>
            </a:pPr>
            <a:r>
              <a:rPr lang="en-US" sz="3000" u="sng">
                <a:solidFill>
                  <a:srgbClr val="000000"/>
                </a:solidFill>
                <a:latin typeface="Montserrat"/>
                <a:ea typeface="Montserrat"/>
                <a:cs typeface="Montserrat"/>
                <a:sym typeface="Montserrat"/>
              </a:rPr>
              <a:t>Soluție:</a:t>
            </a:r>
            <a:r>
              <a:rPr lang="en-US" sz="3000">
                <a:solidFill>
                  <a:srgbClr val="000000"/>
                </a:solidFill>
                <a:latin typeface="Montserrat"/>
                <a:ea typeface="Montserrat"/>
                <a:cs typeface="Montserrat"/>
                <a:sym typeface="Montserrat"/>
              </a:rPr>
              <a:t> Am </a:t>
            </a:r>
            <a:r>
              <a:rPr lang="en-US" sz="3000">
                <a:solidFill>
                  <a:srgbClr val="000000"/>
                </a:solidFill>
                <a:latin typeface="Montserrat"/>
                <a:ea typeface="Montserrat"/>
                <a:cs typeface="Montserrat"/>
                <a:sym typeface="Montserrat"/>
              </a:rPr>
              <a:t>utilizat </a:t>
            </a:r>
            <a:r>
              <a:rPr lang="en-US" b="true" sz="3000">
                <a:solidFill>
                  <a:srgbClr val="000000"/>
                </a:solidFill>
                <a:latin typeface="Montserrat Bold"/>
                <a:ea typeface="Montserrat Bold"/>
                <a:cs typeface="Montserrat Bold"/>
                <a:sym typeface="Montserrat Bold"/>
              </a:rPr>
              <a:t>grep </a:t>
            </a:r>
            <a:r>
              <a:rPr lang="en-US" sz="3000">
                <a:solidFill>
                  <a:srgbClr val="000000"/>
                </a:solidFill>
                <a:latin typeface="Montserrat"/>
                <a:ea typeface="Montserrat"/>
                <a:cs typeface="Montserrat"/>
                <a:sym typeface="Montserrat"/>
              </a:rPr>
              <a:t>combinat cu </a:t>
            </a:r>
            <a:r>
              <a:rPr lang="en-US" b="true" sz="3000">
                <a:solidFill>
                  <a:srgbClr val="000000"/>
                </a:solidFill>
                <a:latin typeface="Montserrat Bold"/>
                <a:ea typeface="Montserrat Bold"/>
                <a:cs typeface="Montserrat Bold"/>
                <a:sym typeface="Montserrat Bold"/>
              </a:rPr>
              <a:t>sed </a:t>
            </a:r>
            <a:r>
              <a:rPr lang="en-US" sz="3000">
                <a:solidFill>
                  <a:srgbClr val="000000"/>
                </a:solidFill>
                <a:latin typeface="Montserrat"/>
                <a:ea typeface="Montserrat"/>
                <a:cs typeface="Montserrat"/>
                <a:sym typeface="Montserrat"/>
              </a:rPr>
              <a:t>pentru a izola valoarea atributelor specificate.</a:t>
            </a:r>
          </a:p>
        </p:txBody>
      </p:sp>
      <p:sp>
        <p:nvSpPr>
          <p:cNvPr name="Freeform 9" id="9"/>
          <p:cNvSpPr/>
          <p:nvPr/>
        </p:nvSpPr>
        <p:spPr>
          <a:xfrm flipH="false" flipV="false" rot="0">
            <a:off x="1746685" y="7768590"/>
            <a:ext cx="14794629" cy="443839"/>
          </a:xfrm>
          <a:custGeom>
            <a:avLst/>
            <a:gdLst/>
            <a:ahLst/>
            <a:cxnLst/>
            <a:rect r="r" b="b" t="t" l="l"/>
            <a:pathLst>
              <a:path h="443839" w="14794629">
                <a:moveTo>
                  <a:pt x="0" y="0"/>
                </a:moveTo>
                <a:lnTo>
                  <a:pt x="14794630" y="0"/>
                </a:lnTo>
                <a:lnTo>
                  <a:pt x="14794630" y="443839"/>
                </a:lnTo>
                <a:lnTo>
                  <a:pt x="0" y="443839"/>
                </a:lnTo>
                <a:lnTo>
                  <a:pt x="0" y="0"/>
                </a:lnTo>
                <a:close/>
              </a:path>
            </a:pathLst>
          </a:custGeom>
          <a:blipFill>
            <a:blip r:embed="rId6"/>
            <a:stretch>
              <a:fillRect l="0" t="0" r="0" b="0"/>
            </a:stretch>
          </a:blipFill>
        </p:spPr>
      </p:sp>
      <p:sp>
        <p:nvSpPr>
          <p:cNvPr name="AutoShape 10" id="10"/>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1" id="11"/>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2" id="12"/>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3" id="13"/>
          <p:cNvGrpSpPr/>
          <p:nvPr/>
        </p:nvGrpSpPr>
        <p:grpSpPr>
          <a:xfrm rot="0">
            <a:off x="-698520" y="1066963"/>
            <a:ext cx="3086100" cy="1191913"/>
            <a:chOff x="0" y="0"/>
            <a:chExt cx="812800" cy="313920"/>
          </a:xfrm>
        </p:grpSpPr>
        <p:sp>
          <p:nvSpPr>
            <p:cNvPr name="Freeform 14" id="14"/>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5" id="15"/>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7" id="17"/>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Probleme întâlnite</a:t>
            </a:r>
          </a:p>
        </p:txBody>
      </p:sp>
      <p:sp>
        <p:nvSpPr>
          <p:cNvPr name="AutoShape 18" id="18"/>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3079407"/>
            <a:ext cx="15285037" cy="3002280"/>
          </a:xfrm>
          <a:prstGeom prst="rect">
            <a:avLst/>
          </a:prstGeom>
        </p:spPr>
        <p:txBody>
          <a:bodyPr anchor="t" rtlCol="false" tIns="0" lIns="0" bIns="0" rIns="0">
            <a:spAutoFit/>
          </a:bodyPr>
          <a:lstStyle/>
          <a:p>
            <a:pPr algn="just">
              <a:lnSpc>
                <a:spcPts val="4860"/>
              </a:lnSpc>
            </a:pPr>
            <a:r>
              <a:rPr lang="en-US" sz="3000" b="true">
                <a:solidFill>
                  <a:srgbClr val="000000"/>
                </a:solidFill>
                <a:latin typeface="Montserrat Bold"/>
                <a:ea typeface="Montserrat Bold"/>
                <a:cs typeface="Montserrat Bold"/>
                <a:sym typeface="Montserrat Bold"/>
              </a:rPr>
              <a:t>Problema 4: Extracția tagurilor care pot apărea pe mai multe linii</a:t>
            </a:r>
          </a:p>
          <a:p>
            <a:pPr algn="just">
              <a:lnSpc>
                <a:spcPts val="4860"/>
              </a:lnSpc>
            </a:pPr>
            <a:r>
              <a:rPr lang="en-US" sz="3000">
                <a:solidFill>
                  <a:srgbClr val="000000"/>
                </a:solidFill>
                <a:latin typeface="Montserrat"/>
                <a:ea typeface="Montserrat"/>
                <a:cs typeface="Montserrat"/>
                <a:sym typeface="Montserrat"/>
              </a:rPr>
              <a:t>Conținutul unui tag (de exemplu, &lt;description&gt;) poate fi distribuit pe mai multe linii, iar folosirea unui simplu grep nu este suficientă.</a:t>
            </a:r>
          </a:p>
          <a:p>
            <a:pPr algn="just">
              <a:lnSpc>
                <a:spcPts val="4860"/>
              </a:lnSpc>
            </a:pPr>
            <a:r>
              <a:rPr lang="en-US" sz="3000" u="sng">
                <a:solidFill>
                  <a:srgbClr val="000000"/>
                </a:solidFill>
                <a:latin typeface="Montserrat"/>
                <a:ea typeface="Montserrat"/>
                <a:cs typeface="Montserrat"/>
                <a:sym typeface="Montserrat"/>
              </a:rPr>
              <a:t>Soluție:</a:t>
            </a:r>
            <a:r>
              <a:rPr lang="en-US" sz="3000">
                <a:solidFill>
                  <a:srgbClr val="000000"/>
                </a:solidFill>
                <a:latin typeface="Montserrat"/>
                <a:ea typeface="Montserrat"/>
                <a:cs typeface="Montserrat"/>
                <a:sym typeface="Montserrat"/>
              </a:rPr>
              <a:t> Am </a:t>
            </a:r>
            <a:r>
              <a:rPr lang="en-US" sz="3000">
                <a:solidFill>
                  <a:srgbClr val="000000"/>
                </a:solidFill>
                <a:latin typeface="Montserrat"/>
                <a:ea typeface="Montserrat"/>
                <a:cs typeface="Montserrat"/>
                <a:sym typeface="Montserrat"/>
              </a:rPr>
              <a:t>utilizat un </a:t>
            </a:r>
            <a:r>
              <a:rPr lang="en-US" b="true" sz="3000">
                <a:solidFill>
                  <a:srgbClr val="000000"/>
                </a:solidFill>
                <a:latin typeface="Montserrat Bold"/>
                <a:ea typeface="Montserrat Bold"/>
                <a:cs typeface="Montserrat Bold"/>
                <a:sym typeface="Montserrat Bold"/>
              </a:rPr>
              <a:t>buffer </a:t>
            </a:r>
            <a:r>
              <a:rPr lang="en-US" sz="3000">
                <a:solidFill>
                  <a:srgbClr val="000000"/>
                </a:solidFill>
                <a:latin typeface="Montserrat"/>
                <a:ea typeface="Montserrat"/>
                <a:cs typeface="Montserrat"/>
                <a:sym typeface="Montserrat"/>
              </a:rPr>
              <a:t>în </a:t>
            </a:r>
            <a:r>
              <a:rPr lang="en-US" b="true" sz="3000">
                <a:solidFill>
                  <a:srgbClr val="000000"/>
                </a:solidFill>
                <a:latin typeface="Montserrat Bold"/>
                <a:ea typeface="Montserrat Bold"/>
                <a:cs typeface="Montserrat Bold"/>
                <a:sym typeface="Montserrat Bold"/>
              </a:rPr>
              <a:t>awk </a:t>
            </a:r>
            <a:r>
              <a:rPr lang="en-US" sz="3000">
                <a:solidFill>
                  <a:srgbClr val="000000"/>
                </a:solidFill>
                <a:latin typeface="Montserrat"/>
                <a:ea typeface="Montserrat"/>
                <a:cs typeface="Montserrat"/>
                <a:sym typeface="Montserrat"/>
              </a:rPr>
              <a:t>pentru a concatena toate liniile relevante până la închiderea tagului.</a:t>
            </a:r>
          </a:p>
        </p:txBody>
      </p:sp>
      <p:sp>
        <p:nvSpPr>
          <p:cNvPr name="Freeform 9" id="9"/>
          <p:cNvSpPr/>
          <p:nvPr/>
        </p:nvSpPr>
        <p:spPr>
          <a:xfrm flipH="false" flipV="false" rot="0">
            <a:off x="3654174" y="6949440"/>
            <a:ext cx="10979652" cy="2267877"/>
          </a:xfrm>
          <a:custGeom>
            <a:avLst/>
            <a:gdLst/>
            <a:ahLst/>
            <a:cxnLst/>
            <a:rect r="r" b="b" t="t" l="l"/>
            <a:pathLst>
              <a:path h="2267877" w="10979652">
                <a:moveTo>
                  <a:pt x="0" y="0"/>
                </a:moveTo>
                <a:lnTo>
                  <a:pt x="10979652" y="0"/>
                </a:lnTo>
                <a:lnTo>
                  <a:pt x="10979652" y="2267877"/>
                </a:lnTo>
                <a:lnTo>
                  <a:pt x="0" y="2267877"/>
                </a:lnTo>
                <a:lnTo>
                  <a:pt x="0" y="0"/>
                </a:lnTo>
                <a:close/>
              </a:path>
            </a:pathLst>
          </a:custGeom>
          <a:blipFill>
            <a:blip r:embed="rId6"/>
            <a:stretch>
              <a:fillRect l="0" t="0" r="0" b="0"/>
            </a:stretch>
          </a:blipFill>
        </p:spPr>
      </p:sp>
      <p:sp>
        <p:nvSpPr>
          <p:cNvPr name="AutoShape 10" id="10"/>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1" id="11"/>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2" id="12"/>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3" id="13"/>
          <p:cNvGrpSpPr/>
          <p:nvPr/>
        </p:nvGrpSpPr>
        <p:grpSpPr>
          <a:xfrm rot="0">
            <a:off x="-698520" y="1066963"/>
            <a:ext cx="3086100" cy="1191913"/>
            <a:chOff x="0" y="0"/>
            <a:chExt cx="812800" cy="313920"/>
          </a:xfrm>
        </p:grpSpPr>
        <p:sp>
          <p:nvSpPr>
            <p:cNvPr name="Freeform 14" id="14"/>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5" id="15"/>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7" id="17"/>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Probleme întâlnite</a:t>
            </a:r>
          </a:p>
        </p:txBody>
      </p:sp>
      <p:sp>
        <p:nvSpPr>
          <p:cNvPr name="AutoShape 18" id="18"/>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396029" y="-3489337"/>
            <a:ext cx="15495942" cy="17265674"/>
          </a:xfrm>
          <a:custGeom>
            <a:avLst/>
            <a:gdLst/>
            <a:ahLst/>
            <a:cxnLst/>
            <a:rect r="r" b="b" t="t" l="l"/>
            <a:pathLst>
              <a:path h="17265674" w="15495942">
                <a:moveTo>
                  <a:pt x="0" y="0"/>
                </a:moveTo>
                <a:lnTo>
                  <a:pt x="15495942" y="0"/>
                </a:lnTo>
                <a:lnTo>
                  <a:pt x="15495942" y="17265674"/>
                </a:lnTo>
                <a:lnTo>
                  <a:pt x="0" y="17265674"/>
                </a:lnTo>
                <a:lnTo>
                  <a:pt x="0" y="0"/>
                </a:lnTo>
                <a:close/>
              </a:path>
            </a:pathLst>
          </a:custGeom>
          <a:blipFill>
            <a:blip r:embed="rId2">
              <a:alphaModFix amt="87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396029" y="3375171"/>
            <a:ext cx="15285037" cy="2392680"/>
          </a:xfrm>
          <a:prstGeom prst="rect">
            <a:avLst/>
          </a:prstGeom>
        </p:spPr>
        <p:txBody>
          <a:bodyPr anchor="t" rtlCol="false" tIns="0" lIns="0" bIns="0" rIns="0">
            <a:spAutoFit/>
          </a:bodyPr>
          <a:lstStyle/>
          <a:p>
            <a:pPr algn="just">
              <a:lnSpc>
                <a:spcPts val="4860"/>
              </a:lnSpc>
            </a:pPr>
            <a:r>
              <a:rPr lang="en-US" sz="3000" b="true">
                <a:solidFill>
                  <a:srgbClr val="000000"/>
                </a:solidFill>
                <a:latin typeface="Montserrat Bold"/>
                <a:ea typeface="Montserrat Bold"/>
                <a:cs typeface="Montserrat Bold"/>
                <a:sym typeface="Montserrat Bold"/>
              </a:rPr>
              <a:t>Problema 5: Crearea fișierelor XML noi în format valid</a:t>
            </a:r>
          </a:p>
          <a:p>
            <a:pPr algn="just">
              <a:lnSpc>
                <a:spcPts val="4860"/>
              </a:lnSpc>
            </a:pPr>
            <a:r>
              <a:rPr lang="en-US" sz="3000">
                <a:solidFill>
                  <a:srgbClr val="000000"/>
                </a:solidFill>
                <a:latin typeface="Montserrat"/>
                <a:ea typeface="Montserrat"/>
                <a:cs typeface="Montserrat"/>
                <a:sym typeface="Montserrat"/>
              </a:rPr>
              <a:t>La crearea unui fișier XML nou, este necesar să se respecte structura minimă validă (de exemplu, declarația XML).</a:t>
            </a:r>
          </a:p>
          <a:p>
            <a:pPr algn="just">
              <a:lnSpc>
                <a:spcPts val="4860"/>
              </a:lnSpc>
            </a:pPr>
            <a:r>
              <a:rPr lang="en-US" sz="3000" u="sng">
                <a:solidFill>
                  <a:srgbClr val="000000"/>
                </a:solidFill>
                <a:latin typeface="Montserrat"/>
                <a:ea typeface="Montserrat"/>
                <a:cs typeface="Montserrat"/>
                <a:sym typeface="Montserrat"/>
              </a:rPr>
              <a:t>Soluție:</a:t>
            </a:r>
            <a:r>
              <a:rPr lang="en-US" sz="3000">
                <a:solidFill>
                  <a:srgbClr val="000000"/>
                </a:solidFill>
                <a:latin typeface="Montserrat"/>
                <a:ea typeface="Montserrat"/>
                <a:cs typeface="Montserrat"/>
                <a:sym typeface="Montserrat"/>
              </a:rPr>
              <a:t> Am</a:t>
            </a:r>
            <a:r>
              <a:rPr lang="en-US" sz="3000">
                <a:solidFill>
                  <a:srgbClr val="000000"/>
                </a:solidFill>
                <a:latin typeface="Montserrat"/>
                <a:ea typeface="Montserrat"/>
                <a:cs typeface="Montserrat"/>
                <a:sym typeface="Montserrat"/>
              </a:rPr>
              <a:t> utilizat </a:t>
            </a:r>
            <a:r>
              <a:rPr lang="en-US" b="true" sz="3000">
                <a:solidFill>
                  <a:srgbClr val="000000"/>
                </a:solidFill>
                <a:latin typeface="Montserrat Bold"/>
                <a:ea typeface="Montserrat Bold"/>
                <a:cs typeface="Montserrat Bold"/>
                <a:sym typeface="Montserrat Bold"/>
              </a:rPr>
              <a:t>cat&lt;&lt;EOF</a:t>
            </a:r>
            <a:r>
              <a:rPr lang="en-US" sz="3000">
                <a:solidFill>
                  <a:srgbClr val="000000"/>
                </a:solidFill>
                <a:latin typeface="Montserrat"/>
                <a:ea typeface="Montserrat"/>
                <a:cs typeface="Montserrat"/>
                <a:sym typeface="Montserrat"/>
              </a:rPr>
              <a:t> pentru a genera rapid un șablon XML valid.</a:t>
            </a:r>
          </a:p>
        </p:txBody>
      </p:sp>
      <p:sp>
        <p:nvSpPr>
          <p:cNvPr name="Freeform 9" id="9"/>
          <p:cNvSpPr/>
          <p:nvPr/>
        </p:nvSpPr>
        <p:spPr>
          <a:xfrm flipH="false" flipV="false" rot="0">
            <a:off x="3991176" y="6673215"/>
            <a:ext cx="10094743" cy="1980205"/>
          </a:xfrm>
          <a:custGeom>
            <a:avLst/>
            <a:gdLst/>
            <a:ahLst/>
            <a:cxnLst/>
            <a:rect r="r" b="b" t="t" l="l"/>
            <a:pathLst>
              <a:path h="1980205" w="10094743">
                <a:moveTo>
                  <a:pt x="0" y="0"/>
                </a:moveTo>
                <a:lnTo>
                  <a:pt x="10094743" y="0"/>
                </a:lnTo>
                <a:lnTo>
                  <a:pt x="10094743" y="1980205"/>
                </a:lnTo>
                <a:lnTo>
                  <a:pt x="0" y="1980205"/>
                </a:lnTo>
                <a:lnTo>
                  <a:pt x="0" y="0"/>
                </a:lnTo>
                <a:close/>
              </a:path>
            </a:pathLst>
          </a:custGeom>
          <a:blipFill>
            <a:blip r:embed="rId6"/>
            <a:stretch>
              <a:fillRect l="0" t="0" r="0" b="0"/>
            </a:stretch>
          </a:blipFill>
        </p:spPr>
      </p:sp>
      <p:sp>
        <p:nvSpPr>
          <p:cNvPr name="AutoShape 10" id="10"/>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1" id="11"/>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2" id="12"/>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implementare</a:t>
            </a:r>
          </a:p>
        </p:txBody>
      </p:sp>
      <p:grpSp>
        <p:nvGrpSpPr>
          <p:cNvPr name="Group 13" id="13"/>
          <p:cNvGrpSpPr/>
          <p:nvPr/>
        </p:nvGrpSpPr>
        <p:grpSpPr>
          <a:xfrm rot="0">
            <a:off x="-698520" y="1066963"/>
            <a:ext cx="3086100" cy="1191913"/>
            <a:chOff x="0" y="0"/>
            <a:chExt cx="812800" cy="313920"/>
          </a:xfrm>
        </p:grpSpPr>
        <p:sp>
          <p:nvSpPr>
            <p:cNvPr name="Freeform 14" id="14"/>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5" id="15"/>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4.</a:t>
            </a:r>
          </a:p>
        </p:txBody>
      </p:sp>
      <p:sp>
        <p:nvSpPr>
          <p:cNvPr name="TextBox 17" id="17"/>
          <p:cNvSpPr txBox="true"/>
          <p:nvPr/>
        </p:nvSpPr>
        <p:spPr>
          <a:xfrm rot="0">
            <a:off x="9445868" y="1183622"/>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Probleme întâlnite</a:t>
            </a:r>
          </a:p>
        </p:txBody>
      </p:sp>
      <p:sp>
        <p:nvSpPr>
          <p:cNvPr name="AutoShape 18" id="18"/>
          <p:cNvSpPr/>
          <p:nvPr/>
        </p:nvSpPr>
        <p:spPr>
          <a:xfrm>
            <a:off x="8475735" y="1606042"/>
            <a:ext cx="970132" cy="166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844530" y="-2066426"/>
            <a:ext cx="17119975" cy="17119975"/>
          </a:xfrm>
          <a:custGeom>
            <a:avLst/>
            <a:gdLst/>
            <a:ahLst/>
            <a:cxnLst/>
            <a:rect r="r" b="b" t="t" l="l"/>
            <a:pathLst>
              <a:path h="17119975" w="17119975">
                <a:moveTo>
                  <a:pt x="0" y="0"/>
                </a:moveTo>
                <a:lnTo>
                  <a:pt x="17119974" y="0"/>
                </a:lnTo>
                <a:lnTo>
                  <a:pt x="17119974" y="17119975"/>
                </a:lnTo>
                <a:lnTo>
                  <a:pt x="0" y="17119975"/>
                </a:lnTo>
                <a:lnTo>
                  <a:pt x="0" y="0"/>
                </a:lnTo>
                <a:close/>
              </a:path>
            </a:pathLst>
          </a:custGeom>
          <a:blipFill>
            <a:blip r:embed="rId2"/>
            <a:stretch>
              <a:fillRect l="0" t="0" r="0" b="0"/>
            </a:stretch>
          </a:blipFill>
        </p:spPr>
      </p:sp>
      <p:sp>
        <p:nvSpPr>
          <p:cNvPr name="Freeform 3" id="3"/>
          <p:cNvSpPr/>
          <p:nvPr/>
        </p:nvSpPr>
        <p:spPr>
          <a:xfrm flipH="false" flipV="false" rot="0">
            <a:off x="5747385" y="2378762"/>
            <a:ext cx="5574236" cy="4114800"/>
          </a:xfrm>
          <a:custGeom>
            <a:avLst/>
            <a:gdLst/>
            <a:ahLst/>
            <a:cxnLst/>
            <a:rect r="r" b="b" t="t" l="l"/>
            <a:pathLst>
              <a:path h="4114800" w="5574236">
                <a:moveTo>
                  <a:pt x="0" y="0"/>
                </a:moveTo>
                <a:lnTo>
                  <a:pt x="5574236" y="0"/>
                </a:lnTo>
                <a:lnTo>
                  <a:pt x="55742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7" id="7"/>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AutoShape 9" id="9"/>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0" id="10"/>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experimente</a:t>
            </a:r>
          </a:p>
        </p:txBody>
      </p:sp>
      <p:grpSp>
        <p:nvGrpSpPr>
          <p:cNvPr name="Group 12" id="12"/>
          <p:cNvGrpSpPr/>
          <p:nvPr/>
        </p:nvGrpSpPr>
        <p:grpSpPr>
          <a:xfrm rot="0">
            <a:off x="-698520" y="1066963"/>
            <a:ext cx="3086100" cy="1191913"/>
            <a:chOff x="0" y="0"/>
            <a:chExt cx="812800" cy="313920"/>
          </a:xfrm>
        </p:grpSpPr>
        <p:sp>
          <p:nvSpPr>
            <p:cNvPr name="Freeform 13" id="13"/>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4" id="14"/>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429605" y="1182791"/>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Demo funcționare</a:t>
            </a:r>
          </a:p>
        </p:txBody>
      </p:sp>
      <p:sp>
        <p:nvSpPr>
          <p:cNvPr name="AutoShape 16" id="16"/>
          <p:cNvSpPr/>
          <p:nvPr/>
        </p:nvSpPr>
        <p:spPr>
          <a:xfrm flipV="true">
            <a:off x="7901050" y="1606872"/>
            <a:ext cx="2528555" cy="14288"/>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7616807" y="2493620"/>
            <a:ext cx="7051682" cy="7260419"/>
          </a:xfrm>
          <a:custGeom>
            <a:avLst/>
            <a:gdLst/>
            <a:ahLst/>
            <a:cxnLst/>
            <a:rect r="r" b="b" t="t" l="l"/>
            <a:pathLst>
              <a:path h="7260419" w="7051682">
                <a:moveTo>
                  <a:pt x="0" y="0"/>
                </a:moveTo>
                <a:lnTo>
                  <a:pt x="7051681" y="0"/>
                </a:lnTo>
                <a:lnTo>
                  <a:pt x="7051681" y="7260418"/>
                </a:lnTo>
                <a:lnTo>
                  <a:pt x="0" y="7260418"/>
                </a:lnTo>
                <a:lnTo>
                  <a:pt x="0" y="0"/>
                </a:lnTo>
                <a:close/>
              </a:path>
            </a:pathLst>
          </a:custGeom>
          <a:blipFill>
            <a:blip r:embed="rId7"/>
            <a:stretch>
              <a:fillRect l="0" t="0" r="0" b="0"/>
            </a:stretch>
          </a:blipFill>
        </p:spPr>
      </p:sp>
      <p:sp>
        <p:nvSpPr>
          <p:cNvPr name="TextBox 18" id="18"/>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5.</a:t>
            </a:r>
          </a:p>
        </p:txBody>
      </p:sp>
      <p:sp>
        <p:nvSpPr>
          <p:cNvPr name="TextBox 19" id="19"/>
          <p:cNvSpPr txBox="true"/>
          <p:nvPr/>
        </p:nvSpPr>
        <p:spPr>
          <a:xfrm rot="0">
            <a:off x="1749411" y="5465852"/>
            <a:ext cx="3143368" cy="1600276"/>
          </a:xfrm>
          <a:prstGeom prst="rect">
            <a:avLst/>
          </a:prstGeom>
        </p:spPr>
        <p:txBody>
          <a:bodyPr anchor="t" rtlCol="false" tIns="0" lIns="0" bIns="0" rIns="0">
            <a:spAutoFit/>
          </a:bodyPr>
          <a:lstStyle/>
          <a:p>
            <a:pPr algn="ctr">
              <a:lnSpc>
                <a:spcPts val="3207"/>
              </a:lnSpc>
            </a:pPr>
            <a:r>
              <a:rPr lang="en-US" sz="1979">
                <a:solidFill>
                  <a:srgbClr val="FFFFFF"/>
                </a:solidFill>
                <a:latin typeface="Montserrat"/>
                <a:ea typeface="Montserrat"/>
                <a:cs typeface="Montserrat"/>
                <a:sym typeface="Montserrat"/>
              </a:rPr>
              <a:t>Fișierul XML care  conține diferite structuri de date, utilizat pentru acest demo</a:t>
            </a:r>
          </a:p>
        </p:txBody>
      </p:sp>
      <p:sp>
        <p:nvSpPr>
          <p:cNvPr name="AutoShape 20" id="20"/>
          <p:cNvSpPr/>
          <p:nvPr/>
        </p:nvSpPr>
        <p:spPr>
          <a:xfrm flipV="true">
            <a:off x="4892779" y="6123829"/>
            <a:ext cx="2724028" cy="185023"/>
          </a:xfrm>
          <a:prstGeom prst="line">
            <a:avLst/>
          </a:prstGeom>
          <a:ln cap="flat" w="38100">
            <a:solidFill>
              <a:srgbClr val="F1F1F1"/>
            </a:solidFill>
            <a:prstDash val="solid"/>
            <a:headEnd type="none" len="sm" w="sm"/>
            <a:tailEnd type="arrow" len="sm" w="med"/>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168025" y="-2101415"/>
            <a:ext cx="17119975" cy="17119975"/>
          </a:xfrm>
          <a:custGeom>
            <a:avLst/>
            <a:gdLst/>
            <a:ahLst/>
            <a:cxnLst/>
            <a:rect r="r" b="b" t="t" l="l"/>
            <a:pathLst>
              <a:path h="17119975" w="17119975">
                <a:moveTo>
                  <a:pt x="0" y="0"/>
                </a:moveTo>
                <a:lnTo>
                  <a:pt x="17119975" y="0"/>
                </a:lnTo>
                <a:lnTo>
                  <a:pt x="17119975" y="17119974"/>
                </a:lnTo>
                <a:lnTo>
                  <a:pt x="0" y="17119974"/>
                </a:lnTo>
                <a:lnTo>
                  <a:pt x="0" y="0"/>
                </a:lnTo>
                <a:close/>
              </a:path>
            </a:pathLst>
          </a:custGeom>
          <a:blipFill>
            <a:blip r:embed="rId2"/>
            <a:stretch>
              <a:fillRect l="0" t="0" r="0" b="0"/>
            </a:stretch>
          </a:blipFill>
        </p:spPr>
      </p:sp>
      <p:sp>
        <p:nvSpPr>
          <p:cNvPr name="Freeform 3" id="3"/>
          <p:cNvSpPr/>
          <p:nvPr/>
        </p:nvSpPr>
        <p:spPr>
          <a:xfrm flipH="false" flipV="false" rot="0">
            <a:off x="6356882" y="3086100"/>
            <a:ext cx="5574236" cy="4114800"/>
          </a:xfrm>
          <a:custGeom>
            <a:avLst/>
            <a:gdLst/>
            <a:ahLst/>
            <a:cxnLst/>
            <a:rect r="r" b="b" t="t" l="l"/>
            <a:pathLst>
              <a:path h="4114800" w="5574236">
                <a:moveTo>
                  <a:pt x="0" y="0"/>
                </a:moveTo>
                <a:lnTo>
                  <a:pt x="5574236" y="0"/>
                </a:lnTo>
                <a:lnTo>
                  <a:pt x="55742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7" id="7"/>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AutoShape 9" id="9"/>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0" id="10"/>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experimente</a:t>
            </a:r>
          </a:p>
        </p:txBody>
      </p:sp>
      <p:grpSp>
        <p:nvGrpSpPr>
          <p:cNvPr name="Group 12" id="12"/>
          <p:cNvGrpSpPr/>
          <p:nvPr/>
        </p:nvGrpSpPr>
        <p:grpSpPr>
          <a:xfrm rot="0">
            <a:off x="-698520" y="1066963"/>
            <a:ext cx="3086100" cy="1191913"/>
            <a:chOff x="0" y="0"/>
            <a:chExt cx="812800" cy="313920"/>
          </a:xfrm>
        </p:grpSpPr>
        <p:sp>
          <p:nvSpPr>
            <p:cNvPr name="Freeform 13" id="13"/>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4" id="14"/>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429605" y="1182791"/>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Demo funcționare</a:t>
            </a:r>
          </a:p>
        </p:txBody>
      </p:sp>
      <p:sp>
        <p:nvSpPr>
          <p:cNvPr name="AutoShape 16" id="16"/>
          <p:cNvSpPr/>
          <p:nvPr/>
        </p:nvSpPr>
        <p:spPr>
          <a:xfrm flipV="true">
            <a:off x="7901050" y="1606872"/>
            <a:ext cx="2528555" cy="14288"/>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1134958" y="2698407"/>
            <a:ext cx="6545340" cy="7110753"/>
          </a:xfrm>
          <a:custGeom>
            <a:avLst/>
            <a:gdLst/>
            <a:ahLst/>
            <a:cxnLst/>
            <a:rect r="r" b="b" t="t" l="l"/>
            <a:pathLst>
              <a:path h="7110753" w="6545340">
                <a:moveTo>
                  <a:pt x="0" y="0"/>
                </a:moveTo>
                <a:lnTo>
                  <a:pt x="6545340" y="0"/>
                </a:lnTo>
                <a:lnTo>
                  <a:pt x="6545340" y="7110753"/>
                </a:lnTo>
                <a:lnTo>
                  <a:pt x="0" y="7110753"/>
                </a:lnTo>
                <a:lnTo>
                  <a:pt x="0" y="0"/>
                </a:lnTo>
                <a:close/>
              </a:path>
            </a:pathLst>
          </a:custGeom>
          <a:blipFill>
            <a:blip r:embed="rId7"/>
            <a:stretch>
              <a:fillRect l="0" t="0" r="-31285" b="0"/>
            </a:stretch>
          </a:blipFill>
        </p:spPr>
      </p:sp>
      <p:sp>
        <p:nvSpPr>
          <p:cNvPr name="Freeform 18" id="18"/>
          <p:cNvSpPr/>
          <p:nvPr/>
        </p:nvSpPr>
        <p:spPr>
          <a:xfrm flipH="false" flipV="false" rot="0">
            <a:off x="8296458" y="3912742"/>
            <a:ext cx="8306433" cy="4464708"/>
          </a:xfrm>
          <a:custGeom>
            <a:avLst/>
            <a:gdLst/>
            <a:ahLst/>
            <a:cxnLst/>
            <a:rect r="r" b="b" t="t" l="l"/>
            <a:pathLst>
              <a:path h="4464708" w="8306433">
                <a:moveTo>
                  <a:pt x="0" y="0"/>
                </a:moveTo>
                <a:lnTo>
                  <a:pt x="8306433" y="0"/>
                </a:lnTo>
                <a:lnTo>
                  <a:pt x="8306433" y="4464707"/>
                </a:lnTo>
                <a:lnTo>
                  <a:pt x="0" y="4464707"/>
                </a:lnTo>
                <a:lnTo>
                  <a:pt x="0" y="0"/>
                </a:lnTo>
                <a:close/>
              </a:path>
            </a:pathLst>
          </a:custGeom>
          <a:blipFill>
            <a:blip r:embed="rId8"/>
            <a:stretch>
              <a:fillRect l="0" t="0" r="0" b="0"/>
            </a:stretch>
          </a:blipFill>
        </p:spPr>
      </p:sp>
      <p:sp>
        <p:nvSpPr>
          <p:cNvPr name="TextBox 19" id="19"/>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5.</a:t>
            </a:r>
          </a:p>
        </p:txBody>
      </p:sp>
      <p:sp>
        <p:nvSpPr>
          <p:cNvPr name="TextBox 20" id="20"/>
          <p:cNvSpPr txBox="true"/>
          <p:nvPr/>
        </p:nvSpPr>
        <p:spPr>
          <a:xfrm rot="0">
            <a:off x="8570082" y="8834649"/>
            <a:ext cx="5861054" cy="713893"/>
          </a:xfrm>
          <a:prstGeom prst="rect">
            <a:avLst/>
          </a:prstGeom>
        </p:spPr>
        <p:txBody>
          <a:bodyPr anchor="t" rtlCol="false" tIns="0" lIns="0" bIns="0" rIns="0">
            <a:spAutoFit/>
          </a:bodyPr>
          <a:lstStyle/>
          <a:p>
            <a:pPr algn="just">
              <a:lnSpc>
                <a:spcPts val="6089"/>
              </a:lnSpc>
            </a:pPr>
            <a:r>
              <a:rPr lang="en-US" sz="3759">
                <a:solidFill>
                  <a:srgbClr val="FFFFFF"/>
                </a:solidFill>
                <a:latin typeface="Montserrat"/>
                <a:ea typeface="Montserrat"/>
                <a:cs typeface="Montserrat"/>
                <a:sym typeface="Montserrat"/>
              </a:rPr>
              <a:t>Funcția de citire tag</a:t>
            </a:r>
          </a:p>
        </p:txBody>
      </p:sp>
      <p:sp>
        <p:nvSpPr>
          <p:cNvPr name="AutoShape 21" id="21"/>
          <p:cNvSpPr/>
          <p:nvPr/>
        </p:nvSpPr>
        <p:spPr>
          <a:xfrm flipH="true" flipV="true">
            <a:off x="5311348" y="8611189"/>
            <a:ext cx="2985218" cy="628061"/>
          </a:xfrm>
          <a:prstGeom prst="line">
            <a:avLst/>
          </a:prstGeom>
          <a:ln cap="flat" w="38100">
            <a:solidFill>
              <a:srgbClr val="F1F1F1"/>
            </a:solidFill>
            <a:prstDash val="solid"/>
            <a:headEnd type="none" len="sm" w="sm"/>
            <a:tailEnd type="arrow" len="sm" w="med"/>
          </a:ln>
        </p:spPr>
      </p:sp>
      <p:sp>
        <p:nvSpPr>
          <p:cNvPr name="TextBox 22" id="22"/>
          <p:cNvSpPr txBox="true"/>
          <p:nvPr/>
        </p:nvSpPr>
        <p:spPr>
          <a:xfrm rot="0">
            <a:off x="11789962" y="2816633"/>
            <a:ext cx="5767486" cy="477142"/>
          </a:xfrm>
          <a:prstGeom prst="rect">
            <a:avLst/>
          </a:prstGeom>
        </p:spPr>
        <p:txBody>
          <a:bodyPr anchor="t" rtlCol="false" tIns="0" lIns="0" bIns="0" rIns="0">
            <a:spAutoFit/>
          </a:bodyPr>
          <a:lstStyle/>
          <a:p>
            <a:pPr algn="just">
              <a:lnSpc>
                <a:spcPts val="4072"/>
              </a:lnSpc>
            </a:pPr>
            <a:r>
              <a:rPr lang="en-US" sz="2514">
                <a:solidFill>
                  <a:srgbClr val="FFFFFF"/>
                </a:solidFill>
                <a:latin typeface="Montserrat"/>
                <a:ea typeface="Montserrat"/>
                <a:cs typeface="Montserrat"/>
                <a:sym typeface="Montserrat"/>
              </a:rPr>
              <a:t>Funcția de citire a unui element</a:t>
            </a:r>
          </a:p>
        </p:txBody>
      </p:sp>
      <p:sp>
        <p:nvSpPr>
          <p:cNvPr name="AutoShape 23" id="23"/>
          <p:cNvSpPr/>
          <p:nvPr/>
        </p:nvSpPr>
        <p:spPr>
          <a:xfrm flipH="true">
            <a:off x="13847459" y="3345110"/>
            <a:ext cx="1591356" cy="2799986"/>
          </a:xfrm>
          <a:prstGeom prst="line">
            <a:avLst/>
          </a:prstGeom>
          <a:ln cap="flat" w="38100">
            <a:solidFill>
              <a:srgbClr val="F1F1F1"/>
            </a:solidFill>
            <a:prstDash val="solid"/>
            <a:headEnd type="none" len="sm" w="sm"/>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1657597" y="3705086"/>
            <a:ext cx="14972805" cy="5220252"/>
          </a:xfrm>
          <a:prstGeom prst="rect">
            <a:avLst/>
          </a:prstGeom>
        </p:spPr>
        <p:txBody>
          <a:bodyPr anchor="t" rtlCol="false" tIns="0" lIns="0" bIns="0" rIns="0">
            <a:spAutoFit/>
          </a:bodyPr>
          <a:lstStyle/>
          <a:p>
            <a:pPr algn="l" marL="730282" indent="-365141" lvl="1">
              <a:lnSpc>
                <a:spcPts val="5479"/>
              </a:lnSpc>
              <a:buFont typeface="Arial"/>
              <a:buChar char="•"/>
            </a:pPr>
            <a:r>
              <a:rPr lang="en-US" b="true" sz="3382">
                <a:solidFill>
                  <a:srgbClr val="000000"/>
                </a:solidFill>
                <a:latin typeface="Montserrat Bold"/>
                <a:ea typeface="Montserrat Bold"/>
                <a:cs typeface="Montserrat Bold"/>
                <a:sym typeface="Montserrat Bold"/>
              </a:rPr>
              <a:t>Datele problemei:</a:t>
            </a:r>
          </a:p>
          <a:p>
            <a:pPr algn="l">
              <a:lnSpc>
                <a:spcPts val="1619"/>
              </a:lnSpc>
            </a:pPr>
          </a:p>
          <a:p>
            <a:pPr algn="l">
              <a:lnSpc>
                <a:spcPts val="5479"/>
              </a:lnSpc>
            </a:pPr>
            <a:r>
              <a:rPr lang="en-US" sz="3382">
                <a:solidFill>
                  <a:srgbClr val="000000"/>
                </a:solidFill>
                <a:latin typeface="Montserrat"/>
                <a:ea typeface="Montserrat"/>
                <a:cs typeface="Montserrat"/>
                <a:sym typeface="Montserrat"/>
              </a:rPr>
              <a:t>Fișierele XML sunt frecvent utilizate pentru stocarea și schimbul de date structurate. </a:t>
            </a:r>
          </a:p>
          <a:p>
            <a:pPr algn="l">
              <a:lnSpc>
                <a:spcPts val="1619"/>
              </a:lnSpc>
            </a:pPr>
          </a:p>
          <a:p>
            <a:pPr algn="l">
              <a:lnSpc>
                <a:spcPts val="5479"/>
              </a:lnSpc>
            </a:pPr>
            <a:r>
              <a:rPr lang="en-US" sz="3382">
                <a:solidFill>
                  <a:srgbClr val="000000"/>
                </a:solidFill>
                <a:latin typeface="Montserrat"/>
                <a:ea typeface="Montserrat"/>
                <a:cs typeface="Montserrat"/>
                <a:sym typeface="Montserrat"/>
              </a:rPr>
              <a:t>Parsarea acestor fișiere este necesară pentru a extrage informații specifice sau pentru a le modifica eficient, fără a utiliza instrumente externe complexe.</a:t>
            </a:r>
          </a:p>
          <a:p>
            <a:pPr algn="l">
              <a:lnSpc>
                <a:spcPts val="5479"/>
              </a:lnSpc>
            </a:pP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168025" y="-2101415"/>
            <a:ext cx="17119975" cy="17119975"/>
          </a:xfrm>
          <a:custGeom>
            <a:avLst/>
            <a:gdLst/>
            <a:ahLst/>
            <a:cxnLst/>
            <a:rect r="r" b="b" t="t" l="l"/>
            <a:pathLst>
              <a:path h="17119975" w="17119975">
                <a:moveTo>
                  <a:pt x="0" y="0"/>
                </a:moveTo>
                <a:lnTo>
                  <a:pt x="17119975" y="0"/>
                </a:lnTo>
                <a:lnTo>
                  <a:pt x="17119975" y="17119974"/>
                </a:lnTo>
                <a:lnTo>
                  <a:pt x="0" y="17119974"/>
                </a:lnTo>
                <a:lnTo>
                  <a:pt x="0" y="0"/>
                </a:lnTo>
                <a:close/>
              </a:path>
            </a:pathLst>
          </a:custGeom>
          <a:blipFill>
            <a:blip r:embed="rId2"/>
            <a:stretch>
              <a:fillRect l="0" t="0" r="0" b="0"/>
            </a:stretch>
          </a:blipFill>
        </p:spPr>
      </p:sp>
      <p:sp>
        <p:nvSpPr>
          <p:cNvPr name="Freeform 3" id="3"/>
          <p:cNvSpPr/>
          <p:nvPr/>
        </p:nvSpPr>
        <p:spPr>
          <a:xfrm flipH="false" flipV="false" rot="0">
            <a:off x="6356882" y="3086100"/>
            <a:ext cx="5574236" cy="4114800"/>
          </a:xfrm>
          <a:custGeom>
            <a:avLst/>
            <a:gdLst/>
            <a:ahLst/>
            <a:cxnLst/>
            <a:rect r="r" b="b" t="t" l="l"/>
            <a:pathLst>
              <a:path h="4114800" w="5574236">
                <a:moveTo>
                  <a:pt x="0" y="0"/>
                </a:moveTo>
                <a:lnTo>
                  <a:pt x="5574236" y="0"/>
                </a:lnTo>
                <a:lnTo>
                  <a:pt x="55742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7" id="7"/>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AutoShape 9" id="9"/>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0" id="10"/>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experimente</a:t>
            </a:r>
          </a:p>
        </p:txBody>
      </p:sp>
      <p:grpSp>
        <p:nvGrpSpPr>
          <p:cNvPr name="Group 12" id="12"/>
          <p:cNvGrpSpPr/>
          <p:nvPr/>
        </p:nvGrpSpPr>
        <p:grpSpPr>
          <a:xfrm rot="0">
            <a:off x="-698520" y="1066963"/>
            <a:ext cx="3086100" cy="1191913"/>
            <a:chOff x="0" y="0"/>
            <a:chExt cx="812800" cy="313920"/>
          </a:xfrm>
        </p:grpSpPr>
        <p:sp>
          <p:nvSpPr>
            <p:cNvPr name="Freeform 13" id="13"/>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4" id="14"/>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429605" y="1182791"/>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Demo funcționare</a:t>
            </a:r>
          </a:p>
        </p:txBody>
      </p:sp>
      <p:sp>
        <p:nvSpPr>
          <p:cNvPr name="AutoShape 16" id="16"/>
          <p:cNvSpPr/>
          <p:nvPr/>
        </p:nvSpPr>
        <p:spPr>
          <a:xfrm flipV="true">
            <a:off x="7901050" y="1606872"/>
            <a:ext cx="2528555" cy="14288"/>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3493371" y="2594681"/>
            <a:ext cx="11301259" cy="6314578"/>
          </a:xfrm>
          <a:custGeom>
            <a:avLst/>
            <a:gdLst/>
            <a:ahLst/>
            <a:cxnLst/>
            <a:rect r="r" b="b" t="t" l="l"/>
            <a:pathLst>
              <a:path h="6314578" w="11301259">
                <a:moveTo>
                  <a:pt x="0" y="0"/>
                </a:moveTo>
                <a:lnTo>
                  <a:pt x="11301258" y="0"/>
                </a:lnTo>
                <a:lnTo>
                  <a:pt x="11301258" y="6314578"/>
                </a:lnTo>
                <a:lnTo>
                  <a:pt x="0" y="6314578"/>
                </a:lnTo>
                <a:lnTo>
                  <a:pt x="0" y="0"/>
                </a:lnTo>
                <a:close/>
              </a:path>
            </a:pathLst>
          </a:custGeom>
          <a:blipFill>
            <a:blip r:embed="rId7"/>
            <a:stretch>
              <a:fillRect l="0" t="0" r="0" b="0"/>
            </a:stretch>
          </a:blipFill>
        </p:spPr>
      </p:sp>
      <p:sp>
        <p:nvSpPr>
          <p:cNvPr name="TextBox 18" id="18"/>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5.</a:t>
            </a:r>
          </a:p>
        </p:txBody>
      </p:sp>
      <p:sp>
        <p:nvSpPr>
          <p:cNvPr name="TextBox 19" id="19"/>
          <p:cNvSpPr txBox="true"/>
          <p:nvPr/>
        </p:nvSpPr>
        <p:spPr>
          <a:xfrm rot="0">
            <a:off x="5354364" y="9305349"/>
            <a:ext cx="7579273" cy="475502"/>
          </a:xfrm>
          <a:prstGeom prst="rect">
            <a:avLst/>
          </a:prstGeom>
        </p:spPr>
        <p:txBody>
          <a:bodyPr anchor="t" rtlCol="false" tIns="0" lIns="0" bIns="0" rIns="0">
            <a:spAutoFit/>
          </a:bodyPr>
          <a:lstStyle/>
          <a:p>
            <a:pPr algn="ctr">
              <a:lnSpc>
                <a:spcPts val="4072"/>
              </a:lnSpc>
            </a:pPr>
            <a:r>
              <a:rPr lang="en-US" sz="2514">
                <a:solidFill>
                  <a:srgbClr val="FFFFFF"/>
                </a:solidFill>
                <a:latin typeface="Montserrat"/>
                <a:ea typeface="Montserrat"/>
                <a:cs typeface="Montserrat"/>
                <a:sym typeface="Montserrat"/>
              </a:rPr>
              <a:t>Funcția de creare a unui fișier XML nou</a:t>
            </a:r>
          </a:p>
        </p:txBody>
      </p:sp>
      <p:sp>
        <p:nvSpPr>
          <p:cNvPr name="AutoShape 20" id="20"/>
          <p:cNvSpPr/>
          <p:nvPr/>
        </p:nvSpPr>
        <p:spPr>
          <a:xfrm flipH="true" flipV="true">
            <a:off x="8755536" y="8342112"/>
            <a:ext cx="388464" cy="1058487"/>
          </a:xfrm>
          <a:prstGeom prst="line">
            <a:avLst/>
          </a:prstGeom>
          <a:ln cap="flat" w="38100">
            <a:solidFill>
              <a:srgbClr val="F1F1F1"/>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844530" y="-2066426"/>
            <a:ext cx="17119975" cy="17119975"/>
          </a:xfrm>
          <a:custGeom>
            <a:avLst/>
            <a:gdLst/>
            <a:ahLst/>
            <a:cxnLst/>
            <a:rect r="r" b="b" t="t" l="l"/>
            <a:pathLst>
              <a:path h="17119975" w="17119975">
                <a:moveTo>
                  <a:pt x="0" y="0"/>
                </a:moveTo>
                <a:lnTo>
                  <a:pt x="17119974" y="0"/>
                </a:lnTo>
                <a:lnTo>
                  <a:pt x="17119974" y="17119975"/>
                </a:lnTo>
                <a:lnTo>
                  <a:pt x="0" y="17119975"/>
                </a:lnTo>
                <a:lnTo>
                  <a:pt x="0" y="0"/>
                </a:lnTo>
                <a:close/>
              </a:path>
            </a:pathLst>
          </a:custGeom>
          <a:blipFill>
            <a:blip r:embed="rId2"/>
            <a:stretch>
              <a:fillRect l="0" t="0" r="0" b="0"/>
            </a:stretch>
          </a:blipFill>
        </p:spPr>
      </p:sp>
      <p:sp>
        <p:nvSpPr>
          <p:cNvPr name="Freeform 3" id="3"/>
          <p:cNvSpPr/>
          <p:nvPr/>
        </p:nvSpPr>
        <p:spPr>
          <a:xfrm flipH="false" flipV="false" rot="0">
            <a:off x="5747385" y="2378762"/>
            <a:ext cx="5574236" cy="4114800"/>
          </a:xfrm>
          <a:custGeom>
            <a:avLst/>
            <a:gdLst/>
            <a:ahLst/>
            <a:cxnLst/>
            <a:rect r="r" b="b" t="t" l="l"/>
            <a:pathLst>
              <a:path h="4114800" w="5574236">
                <a:moveTo>
                  <a:pt x="0" y="0"/>
                </a:moveTo>
                <a:lnTo>
                  <a:pt x="5574236" y="0"/>
                </a:lnTo>
                <a:lnTo>
                  <a:pt x="55742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6" id="6"/>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7" id="7"/>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AutoShape 9" id="9"/>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0" id="10"/>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experimente</a:t>
            </a:r>
          </a:p>
        </p:txBody>
      </p:sp>
      <p:grpSp>
        <p:nvGrpSpPr>
          <p:cNvPr name="Group 12" id="12"/>
          <p:cNvGrpSpPr/>
          <p:nvPr/>
        </p:nvGrpSpPr>
        <p:grpSpPr>
          <a:xfrm rot="0">
            <a:off x="-698520" y="1066963"/>
            <a:ext cx="3086100" cy="1191913"/>
            <a:chOff x="0" y="0"/>
            <a:chExt cx="812800" cy="313920"/>
          </a:xfrm>
        </p:grpSpPr>
        <p:sp>
          <p:nvSpPr>
            <p:cNvPr name="Freeform 13" id="13"/>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4" id="14"/>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429605" y="1182791"/>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Demo funcționare</a:t>
            </a:r>
          </a:p>
        </p:txBody>
      </p:sp>
      <p:sp>
        <p:nvSpPr>
          <p:cNvPr name="AutoShape 16" id="16"/>
          <p:cNvSpPr/>
          <p:nvPr/>
        </p:nvSpPr>
        <p:spPr>
          <a:xfrm flipV="true">
            <a:off x="7901050" y="1606872"/>
            <a:ext cx="2528555" cy="14288"/>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548547" y="2731371"/>
            <a:ext cx="5808335" cy="7260419"/>
          </a:xfrm>
          <a:custGeom>
            <a:avLst/>
            <a:gdLst/>
            <a:ahLst/>
            <a:cxnLst/>
            <a:rect r="r" b="b" t="t" l="l"/>
            <a:pathLst>
              <a:path h="7260419" w="5808335">
                <a:moveTo>
                  <a:pt x="0" y="0"/>
                </a:moveTo>
                <a:lnTo>
                  <a:pt x="5808335" y="0"/>
                </a:lnTo>
                <a:lnTo>
                  <a:pt x="5808335" y="7260419"/>
                </a:lnTo>
                <a:lnTo>
                  <a:pt x="0" y="7260419"/>
                </a:lnTo>
                <a:lnTo>
                  <a:pt x="0" y="0"/>
                </a:lnTo>
                <a:close/>
              </a:path>
            </a:pathLst>
          </a:custGeom>
          <a:blipFill>
            <a:blip r:embed="rId7"/>
            <a:stretch>
              <a:fillRect l="-158" t="-1604" r="-152" b="-1444"/>
            </a:stretch>
          </a:blipFill>
        </p:spPr>
      </p:sp>
      <p:sp>
        <p:nvSpPr>
          <p:cNvPr name="TextBox 18" id="18"/>
          <p:cNvSpPr txBox="true"/>
          <p:nvPr/>
        </p:nvSpPr>
        <p:spPr>
          <a:xfrm rot="0">
            <a:off x="8272126" y="8690439"/>
            <a:ext cx="2535841" cy="790201"/>
          </a:xfrm>
          <a:prstGeom prst="rect">
            <a:avLst/>
          </a:prstGeom>
        </p:spPr>
        <p:txBody>
          <a:bodyPr anchor="t" rtlCol="false" tIns="0" lIns="0" bIns="0" rIns="0">
            <a:spAutoFit/>
          </a:bodyPr>
          <a:lstStyle/>
          <a:p>
            <a:pPr algn="ctr">
              <a:lnSpc>
                <a:spcPts val="3207"/>
              </a:lnSpc>
            </a:pPr>
            <a:r>
              <a:rPr lang="en-US" sz="1979">
                <a:solidFill>
                  <a:srgbClr val="FFFFFF"/>
                </a:solidFill>
                <a:latin typeface="Montserrat"/>
                <a:ea typeface="Montserrat"/>
                <a:cs typeface="Montserrat"/>
                <a:sym typeface="Montserrat"/>
              </a:rPr>
              <a:t>Parsarea unor date dintr-o aplicație</a:t>
            </a:r>
          </a:p>
        </p:txBody>
      </p:sp>
      <p:sp>
        <p:nvSpPr>
          <p:cNvPr name="AutoShape 19" id="19"/>
          <p:cNvSpPr/>
          <p:nvPr/>
        </p:nvSpPr>
        <p:spPr>
          <a:xfrm flipH="true" flipV="true">
            <a:off x="4880698" y="6346851"/>
            <a:ext cx="3355551" cy="2566290"/>
          </a:xfrm>
          <a:prstGeom prst="line">
            <a:avLst/>
          </a:prstGeom>
          <a:ln cap="flat" w="38100">
            <a:solidFill>
              <a:srgbClr val="F1F1F1"/>
            </a:solidFill>
            <a:prstDash val="solid"/>
            <a:headEnd type="none" len="sm" w="sm"/>
            <a:tailEnd type="arrow" len="sm" w="med"/>
          </a:ln>
        </p:spPr>
      </p:sp>
      <p:sp>
        <p:nvSpPr>
          <p:cNvPr name="TextBox 20" id="20"/>
          <p:cNvSpPr txBox="true"/>
          <p:nvPr/>
        </p:nvSpPr>
        <p:spPr>
          <a:xfrm rot="0">
            <a:off x="14723459" y="8300131"/>
            <a:ext cx="2535841" cy="1195239"/>
          </a:xfrm>
          <a:prstGeom prst="rect">
            <a:avLst/>
          </a:prstGeom>
        </p:spPr>
        <p:txBody>
          <a:bodyPr anchor="t" rtlCol="false" tIns="0" lIns="0" bIns="0" rIns="0">
            <a:spAutoFit/>
          </a:bodyPr>
          <a:lstStyle/>
          <a:p>
            <a:pPr algn="ctr">
              <a:lnSpc>
                <a:spcPts val="3207"/>
              </a:lnSpc>
            </a:pPr>
            <a:r>
              <a:rPr lang="en-US" sz="1979">
                <a:solidFill>
                  <a:srgbClr val="FFFFFF"/>
                </a:solidFill>
                <a:latin typeface="Montserrat"/>
                <a:ea typeface="Montserrat"/>
                <a:cs typeface="Montserrat"/>
                <a:sym typeface="Montserrat"/>
              </a:rPr>
              <a:t>Fișierul XML pe care l-am folosit în acest demo</a:t>
            </a:r>
          </a:p>
        </p:txBody>
      </p:sp>
      <p:sp>
        <p:nvSpPr>
          <p:cNvPr name="Freeform 21" id="21"/>
          <p:cNvSpPr/>
          <p:nvPr/>
        </p:nvSpPr>
        <p:spPr>
          <a:xfrm flipH="false" flipV="false" rot="0">
            <a:off x="6663246" y="2793362"/>
            <a:ext cx="11301259" cy="4139086"/>
          </a:xfrm>
          <a:custGeom>
            <a:avLst/>
            <a:gdLst/>
            <a:ahLst/>
            <a:cxnLst/>
            <a:rect r="r" b="b" t="t" l="l"/>
            <a:pathLst>
              <a:path h="4139086" w="11301259">
                <a:moveTo>
                  <a:pt x="0" y="0"/>
                </a:moveTo>
                <a:lnTo>
                  <a:pt x="11301258" y="0"/>
                </a:lnTo>
                <a:lnTo>
                  <a:pt x="11301258" y="4139086"/>
                </a:lnTo>
                <a:lnTo>
                  <a:pt x="0" y="4139086"/>
                </a:lnTo>
                <a:lnTo>
                  <a:pt x="0" y="0"/>
                </a:lnTo>
                <a:close/>
              </a:path>
            </a:pathLst>
          </a:custGeom>
          <a:blipFill>
            <a:blip r:embed="rId8"/>
            <a:stretch>
              <a:fillRect l="0" t="0" r="0" b="0"/>
            </a:stretch>
          </a:blipFill>
        </p:spPr>
      </p:sp>
      <p:sp>
        <p:nvSpPr>
          <p:cNvPr name="AutoShape 22" id="22"/>
          <p:cNvSpPr/>
          <p:nvPr/>
        </p:nvSpPr>
        <p:spPr>
          <a:xfrm flipH="true" flipV="true">
            <a:off x="15991379" y="6361580"/>
            <a:ext cx="0" cy="2024276"/>
          </a:xfrm>
          <a:prstGeom prst="line">
            <a:avLst/>
          </a:prstGeom>
          <a:ln cap="flat" w="38100">
            <a:solidFill>
              <a:srgbClr val="F1F1F1"/>
            </a:solidFill>
            <a:prstDash val="solid"/>
            <a:headEnd type="none" len="sm" w="sm"/>
            <a:tailEnd type="arrow" len="sm" w="med"/>
          </a:ln>
        </p:spPr>
      </p:sp>
      <p:sp>
        <p:nvSpPr>
          <p:cNvPr name="TextBox 23" id="2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5.</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0" y="-460911"/>
            <a:ext cx="18444073" cy="12012738"/>
          </a:xfrm>
          <a:custGeom>
            <a:avLst/>
            <a:gdLst/>
            <a:ahLst/>
            <a:cxnLst/>
            <a:rect r="r" b="b" t="t" l="l"/>
            <a:pathLst>
              <a:path h="12012738" w="18444073">
                <a:moveTo>
                  <a:pt x="0" y="0"/>
                </a:moveTo>
                <a:lnTo>
                  <a:pt x="18444073" y="0"/>
                </a:lnTo>
                <a:lnTo>
                  <a:pt x="18444073" y="12012738"/>
                </a:lnTo>
                <a:lnTo>
                  <a:pt x="0" y="12012738"/>
                </a:lnTo>
                <a:lnTo>
                  <a:pt x="0" y="0"/>
                </a:lnTo>
                <a:close/>
              </a:path>
            </a:pathLst>
          </a:custGeom>
          <a:blipFill>
            <a:blip r:embed="rId2"/>
            <a:stretch>
              <a:fillRect l="0" t="-26768" r="0" b="-26768"/>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516150" y="3687318"/>
            <a:ext cx="14774509" cy="5485257"/>
          </a:xfrm>
          <a:prstGeom prst="rect">
            <a:avLst/>
          </a:prstGeom>
        </p:spPr>
        <p:txBody>
          <a:bodyPr anchor="t" rtlCol="false" tIns="0" lIns="0" bIns="0" rIns="0">
            <a:spAutoFit/>
          </a:bodyPr>
          <a:lstStyle/>
          <a:p>
            <a:pPr algn="just">
              <a:lnSpc>
                <a:spcPts val="4374"/>
              </a:lnSpc>
            </a:pPr>
            <a:r>
              <a:rPr lang="en-US" sz="2700" u="sng">
                <a:solidFill>
                  <a:srgbClr val="000000"/>
                </a:solidFill>
                <a:latin typeface="Montserrat"/>
                <a:ea typeface="Montserrat"/>
                <a:cs typeface="Montserrat"/>
                <a:sym typeface="Montserrat"/>
              </a:rPr>
              <a:t>Implementarea funcționalităților de bază:</a:t>
            </a:r>
          </a:p>
          <a:p>
            <a:pPr algn="just">
              <a:lnSpc>
                <a:spcPts val="4374"/>
              </a:lnSpc>
            </a:pPr>
            <a:r>
              <a:rPr lang="en-US" sz="2700">
                <a:solidFill>
                  <a:srgbClr val="000000"/>
                </a:solidFill>
                <a:latin typeface="Montserrat"/>
                <a:ea typeface="Montserrat"/>
                <a:cs typeface="Montserrat"/>
                <a:sym typeface="Montserrat"/>
              </a:rPr>
              <a:t> Funcțiile sunt bine structurate pentru operațiuni precum:</a:t>
            </a:r>
          </a:p>
          <a:p>
            <a:pPr algn="just" marL="582930" indent="-291465" lvl="1">
              <a:lnSpc>
                <a:spcPts val="4374"/>
              </a:lnSpc>
              <a:buFont typeface="Arial"/>
              <a:buChar char="•"/>
            </a:pPr>
            <a:r>
              <a:rPr lang="en-US" sz="2700">
                <a:solidFill>
                  <a:srgbClr val="000000"/>
                </a:solidFill>
                <a:latin typeface="Montserrat"/>
                <a:ea typeface="Montserrat"/>
                <a:cs typeface="Montserrat"/>
                <a:sym typeface="Montserrat"/>
              </a:rPr>
              <a:t>Extracția valorilor din tag-uri și atribute.</a:t>
            </a:r>
          </a:p>
          <a:p>
            <a:pPr algn="just" marL="582930" indent="-291465" lvl="1">
              <a:lnSpc>
                <a:spcPts val="4374"/>
              </a:lnSpc>
              <a:buFont typeface="Arial"/>
              <a:buChar char="•"/>
            </a:pPr>
            <a:r>
              <a:rPr lang="en-US" sz="2700">
                <a:solidFill>
                  <a:srgbClr val="000000"/>
                </a:solidFill>
                <a:latin typeface="Montserrat"/>
                <a:ea typeface="Montserrat"/>
                <a:cs typeface="Montserrat"/>
                <a:sym typeface="Montserrat"/>
              </a:rPr>
              <a:t>Crearea unui fișier XML nou.</a:t>
            </a:r>
          </a:p>
          <a:p>
            <a:pPr algn="just" marL="582930" indent="-291465" lvl="1">
              <a:lnSpc>
                <a:spcPts val="4374"/>
              </a:lnSpc>
              <a:buFont typeface="Arial"/>
              <a:buChar char="•"/>
            </a:pPr>
            <a:r>
              <a:rPr lang="en-US" sz="2700">
                <a:solidFill>
                  <a:srgbClr val="000000"/>
                </a:solidFill>
                <a:latin typeface="Montserrat"/>
                <a:ea typeface="Montserrat"/>
                <a:cs typeface="Montserrat"/>
                <a:sym typeface="Montserrat"/>
              </a:rPr>
              <a:t>Adăugarea de elemente într-un fișier XML existent.</a:t>
            </a:r>
          </a:p>
          <a:p>
            <a:pPr algn="just">
              <a:lnSpc>
                <a:spcPts val="4374"/>
              </a:lnSpc>
            </a:pPr>
          </a:p>
          <a:p>
            <a:pPr algn="just">
              <a:lnSpc>
                <a:spcPts val="4374"/>
              </a:lnSpc>
            </a:pPr>
            <a:r>
              <a:rPr lang="en-US" sz="2700">
                <a:solidFill>
                  <a:srgbClr val="000000"/>
                </a:solidFill>
                <a:latin typeface="Montserrat"/>
                <a:ea typeface="Montserrat"/>
                <a:cs typeface="Montserrat"/>
                <a:sym typeface="Montserrat"/>
              </a:rPr>
              <a:t> </a:t>
            </a:r>
            <a:r>
              <a:rPr lang="en-US" sz="2700" u="sng">
                <a:solidFill>
                  <a:srgbClr val="000000"/>
                </a:solidFill>
                <a:latin typeface="Montserrat"/>
                <a:ea typeface="Montserrat"/>
                <a:cs typeface="Montserrat"/>
                <a:sym typeface="Montserrat"/>
              </a:rPr>
              <a:t>Gestionarea erorilor:</a:t>
            </a:r>
          </a:p>
          <a:p>
            <a:pPr algn="just">
              <a:lnSpc>
                <a:spcPts val="4374"/>
              </a:lnSpc>
            </a:pPr>
            <a:r>
              <a:rPr lang="en-US" sz="2700">
                <a:solidFill>
                  <a:srgbClr val="000000"/>
                </a:solidFill>
                <a:latin typeface="Montserrat"/>
                <a:ea typeface="Montserrat"/>
                <a:cs typeface="Montserrat"/>
                <a:sym typeface="Montserrat"/>
              </a:rPr>
              <a:t>Sunt incluse verificări pentru cazuri comune de erori, cum ar fi fișiere lipsă sau structură XML incorectă, ceea ce asigură o experiență mai robustă pentru utilizatori.</a:t>
            </a:r>
          </a:p>
          <a:p>
            <a:pPr algn="just">
              <a:lnSpc>
                <a:spcPts val="4374"/>
              </a:lnSpc>
            </a:pPr>
          </a:p>
        </p:txBody>
      </p:sp>
      <p:sp>
        <p:nvSpPr>
          <p:cNvPr name="AutoShape 9" id="9"/>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10" id="10"/>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concluzii</a:t>
            </a:r>
          </a:p>
        </p:txBody>
      </p:sp>
      <p:grpSp>
        <p:nvGrpSpPr>
          <p:cNvPr name="Group 12" id="12"/>
          <p:cNvGrpSpPr/>
          <p:nvPr/>
        </p:nvGrpSpPr>
        <p:grpSpPr>
          <a:xfrm rot="0">
            <a:off x="-698520" y="1066963"/>
            <a:ext cx="3086100" cy="1191913"/>
            <a:chOff x="0" y="0"/>
            <a:chExt cx="812800" cy="313920"/>
          </a:xfrm>
        </p:grpSpPr>
        <p:sp>
          <p:nvSpPr>
            <p:cNvPr name="Freeform 13" id="13"/>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4" id="14"/>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144000" y="1197079"/>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Realizări cheie</a:t>
            </a:r>
          </a:p>
        </p:txBody>
      </p:sp>
      <p:sp>
        <p:nvSpPr>
          <p:cNvPr name="AutoShape 16" id="16"/>
          <p:cNvSpPr/>
          <p:nvPr/>
        </p:nvSpPr>
        <p:spPr>
          <a:xfrm flipV="true">
            <a:off x="6695307" y="1621160"/>
            <a:ext cx="2448693" cy="41759"/>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6.</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0911"/>
            <a:ext cx="18444073" cy="12012738"/>
          </a:xfrm>
          <a:custGeom>
            <a:avLst/>
            <a:gdLst/>
            <a:ahLst/>
            <a:cxnLst/>
            <a:rect r="r" b="b" t="t" l="l"/>
            <a:pathLst>
              <a:path h="12012738" w="18444073">
                <a:moveTo>
                  <a:pt x="0" y="0"/>
                </a:moveTo>
                <a:lnTo>
                  <a:pt x="18444073" y="0"/>
                </a:lnTo>
                <a:lnTo>
                  <a:pt x="18444073" y="12012738"/>
                </a:lnTo>
                <a:lnTo>
                  <a:pt x="0" y="12012738"/>
                </a:lnTo>
                <a:lnTo>
                  <a:pt x="0" y="0"/>
                </a:lnTo>
                <a:close/>
              </a:path>
            </a:pathLst>
          </a:custGeom>
          <a:blipFill>
            <a:blip r:embed="rId2"/>
            <a:stretch>
              <a:fillRect l="0" t="-26768" r="0" b="-26768"/>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concluzii</a:t>
            </a:r>
          </a:p>
        </p:txBody>
      </p:sp>
      <p:grpSp>
        <p:nvGrpSpPr>
          <p:cNvPr name="Group 9" id="9"/>
          <p:cNvGrpSpPr/>
          <p:nvPr/>
        </p:nvGrpSpPr>
        <p:grpSpPr>
          <a:xfrm rot="0">
            <a:off x="-698520" y="1066963"/>
            <a:ext cx="3086100" cy="1191913"/>
            <a:chOff x="0" y="0"/>
            <a:chExt cx="812800" cy="313920"/>
          </a:xfrm>
        </p:grpSpPr>
        <p:sp>
          <p:nvSpPr>
            <p:cNvPr name="Freeform 10" id="10"/>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1" id="11"/>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144000" y="1197079"/>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Competențe dobândite</a:t>
            </a:r>
          </a:p>
        </p:txBody>
      </p:sp>
      <p:sp>
        <p:nvSpPr>
          <p:cNvPr name="AutoShape 13" id="13"/>
          <p:cNvSpPr/>
          <p:nvPr/>
        </p:nvSpPr>
        <p:spPr>
          <a:xfrm flipV="true">
            <a:off x="6695307" y="1621160"/>
            <a:ext cx="2448693" cy="41759"/>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844530" y="4048273"/>
            <a:ext cx="5297191" cy="3845109"/>
            <a:chOff x="0" y="0"/>
            <a:chExt cx="1395145" cy="1012704"/>
          </a:xfrm>
        </p:grpSpPr>
        <p:sp>
          <p:nvSpPr>
            <p:cNvPr name="Freeform 15" id="15"/>
            <p:cNvSpPr/>
            <p:nvPr/>
          </p:nvSpPr>
          <p:spPr>
            <a:xfrm flipH="false" flipV="false" rot="0">
              <a:off x="0" y="0"/>
              <a:ext cx="1395145" cy="1012703"/>
            </a:xfrm>
            <a:custGeom>
              <a:avLst/>
              <a:gdLst/>
              <a:ahLst/>
              <a:cxnLst/>
              <a:rect r="r" b="b" t="t" l="l"/>
              <a:pathLst>
                <a:path h="1012703" w="1395145">
                  <a:moveTo>
                    <a:pt x="74537" y="0"/>
                  </a:moveTo>
                  <a:lnTo>
                    <a:pt x="1320608" y="0"/>
                  </a:lnTo>
                  <a:cubicBezTo>
                    <a:pt x="1361774" y="0"/>
                    <a:pt x="1395145" y="33371"/>
                    <a:pt x="1395145" y="74537"/>
                  </a:cubicBezTo>
                  <a:lnTo>
                    <a:pt x="1395145" y="938166"/>
                  </a:lnTo>
                  <a:cubicBezTo>
                    <a:pt x="1395145" y="979332"/>
                    <a:pt x="1361774" y="1012703"/>
                    <a:pt x="1320608" y="1012703"/>
                  </a:cubicBezTo>
                  <a:lnTo>
                    <a:pt x="74537" y="1012703"/>
                  </a:lnTo>
                  <a:cubicBezTo>
                    <a:pt x="33371" y="1012703"/>
                    <a:pt x="0" y="979332"/>
                    <a:pt x="0" y="938166"/>
                  </a:cubicBezTo>
                  <a:lnTo>
                    <a:pt x="0" y="74537"/>
                  </a:lnTo>
                  <a:cubicBezTo>
                    <a:pt x="0" y="33371"/>
                    <a:pt x="33371" y="0"/>
                    <a:pt x="74537" y="0"/>
                  </a:cubicBezTo>
                  <a:close/>
                </a:path>
              </a:pathLst>
            </a:custGeom>
            <a:solidFill>
              <a:srgbClr val="A6A6A6">
                <a:alpha val="67843"/>
              </a:srgbClr>
            </a:solidFill>
          </p:spPr>
        </p:sp>
        <p:sp>
          <p:nvSpPr>
            <p:cNvPr name="TextBox 16" id="16"/>
            <p:cNvSpPr txBox="true"/>
            <p:nvPr/>
          </p:nvSpPr>
          <p:spPr>
            <a:xfrm>
              <a:off x="0" y="-47625"/>
              <a:ext cx="1395145" cy="10603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495404" y="4048273"/>
            <a:ext cx="5297191" cy="3845109"/>
            <a:chOff x="0" y="0"/>
            <a:chExt cx="1395145" cy="1012704"/>
          </a:xfrm>
        </p:grpSpPr>
        <p:sp>
          <p:nvSpPr>
            <p:cNvPr name="Freeform 18" id="18"/>
            <p:cNvSpPr/>
            <p:nvPr/>
          </p:nvSpPr>
          <p:spPr>
            <a:xfrm flipH="false" flipV="false" rot="0">
              <a:off x="0" y="0"/>
              <a:ext cx="1395145" cy="1012703"/>
            </a:xfrm>
            <a:custGeom>
              <a:avLst/>
              <a:gdLst/>
              <a:ahLst/>
              <a:cxnLst/>
              <a:rect r="r" b="b" t="t" l="l"/>
              <a:pathLst>
                <a:path h="1012703" w="1395145">
                  <a:moveTo>
                    <a:pt x="74537" y="0"/>
                  </a:moveTo>
                  <a:lnTo>
                    <a:pt x="1320608" y="0"/>
                  </a:lnTo>
                  <a:cubicBezTo>
                    <a:pt x="1361774" y="0"/>
                    <a:pt x="1395145" y="33371"/>
                    <a:pt x="1395145" y="74537"/>
                  </a:cubicBezTo>
                  <a:lnTo>
                    <a:pt x="1395145" y="938166"/>
                  </a:lnTo>
                  <a:cubicBezTo>
                    <a:pt x="1395145" y="979332"/>
                    <a:pt x="1361774" y="1012703"/>
                    <a:pt x="1320608" y="1012703"/>
                  </a:cubicBezTo>
                  <a:lnTo>
                    <a:pt x="74537" y="1012703"/>
                  </a:lnTo>
                  <a:cubicBezTo>
                    <a:pt x="33371" y="1012703"/>
                    <a:pt x="0" y="979332"/>
                    <a:pt x="0" y="938166"/>
                  </a:cubicBezTo>
                  <a:lnTo>
                    <a:pt x="0" y="74537"/>
                  </a:lnTo>
                  <a:cubicBezTo>
                    <a:pt x="0" y="33371"/>
                    <a:pt x="33371" y="0"/>
                    <a:pt x="74537" y="0"/>
                  </a:cubicBezTo>
                  <a:close/>
                </a:path>
              </a:pathLst>
            </a:custGeom>
            <a:solidFill>
              <a:srgbClr val="A6A6A6">
                <a:alpha val="67843"/>
              </a:srgbClr>
            </a:solidFill>
          </p:spPr>
        </p:sp>
        <p:sp>
          <p:nvSpPr>
            <p:cNvPr name="TextBox 19" id="19"/>
            <p:cNvSpPr txBox="true"/>
            <p:nvPr/>
          </p:nvSpPr>
          <p:spPr>
            <a:xfrm>
              <a:off x="0" y="-47625"/>
              <a:ext cx="1395145" cy="1060329"/>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145021" y="4110228"/>
            <a:ext cx="5297191" cy="3845109"/>
            <a:chOff x="0" y="0"/>
            <a:chExt cx="1395145" cy="1012704"/>
          </a:xfrm>
        </p:grpSpPr>
        <p:sp>
          <p:nvSpPr>
            <p:cNvPr name="Freeform 21" id="21"/>
            <p:cNvSpPr/>
            <p:nvPr/>
          </p:nvSpPr>
          <p:spPr>
            <a:xfrm flipH="false" flipV="false" rot="0">
              <a:off x="0" y="0"/>
              <a:ext cx="1395145" cy="1012703"/>
            </a:xfrm>
            <a:custGeom>
              <a:avLst/>
              <a:gdLst/>
              <a:ahLst/>
              <a:cxnLst/>
              <a:rect r="r" b="b" t="t" l="l"/>
              <a:pathLst>
                <a:path h="1012703" w="1395145">
                  <a:moveTo>
                    <a:pt x="74537" y="0"/>
                  </a:moveTo>
                  <a:lnTo>
                    <a:pt x="1320608" y="0"/>
                  </a:lnTo>
                  <a:cubicBezTo>
                    <a:pt x="1361774" y="0"/>
                    <a:pt x="1395145" y="33371"/>
                    <a:pt x="1395145" y="74537"/>
                  </a:cubicBezTo>
                  <a:lnTo>
                    <a:pt x="1395145" y="938166"/>
                  </a:lnTo>
                  <a:cubicBezTo>
                    <a:pt x="1395145" y="979332"/>
                    <a:pt x="1361774" y="1012703"/>
                    <a:pt x="1320608" y="1012703"/>
                  </a:cubicBezTo>
                  <a:lnTo>
                    <a:pt x="74537" y="1012703"/>
                  </a:lnTo>
                  <a:cubicBezTo>
                    <a:pt x="33371" y="1012703"/>
                    <a:pt x="0" y="979332"/>
                    <a:pt x="0" y="938166"/>
                  </a:cubicBezTo>
                  <a:lnTo>
                    <a:pt x="0" y="74537"/>
                  </a:lnTo>
                  <a:cubicBezTo>
                    <a:pt x="0" y="33371"/>
                    <a:pt x="33371" y="0"/>
                    <a:pt x="74537" y="0"/>
                  </a:cubicBezTo>
                  <a:close/>
                </a:path>
              </a:pathLst>
            </a:custGeom>
            <a:solidFill>
              <a:srgbClr val="A6A6A6">
                <a:alpha val="67843"/>
              </a:srgbClr>
            </a:solidFill>
          </p:spPr>
        </p:sp>
        <p:sp>
          <p:nvSpPr>
            <p:cNvPr name="TextBox 22" id="22"/>
            <p:cNvSpPr txBox="true"/>
            <p:nvPr/>
          </p:nvSpPr>
          <p:spPr>
            <a:xfrm>
              <a:off x="0" y="-47625"/>
              <a:ext cx="1395145" cy="1060329"/>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true" flipV="false" rot="-2700000">
            <a:off x="5740258" y="6757611"/>
            <a:ext cx="2636482" cy="2165211"/>
          </a:xfrm>
          <a:custGeom>
            <a:avLst/>
            <a:gdLst/>
            <a:ahLst/>
            <a:cxnLst/>
            <a:rect r="r" b="b" t="t" l="l"/>
            <a:pathLst>
              <a:path h="2165211" w="2636482">
                <a:moveTo>
                  <a:pt x="2636483" y="0"/>
                </a:moveTo>
                <a:lnTo>
                  <a:pt x="0" y="0"/>
                </a:lnTo>
                <a:lnTo>
                  <a:pt x="0" y="2165211"/>
                </a:lnTo>
                <a:lnTo>
                  <a:pt x="2636483" y="2165211"/>
                </a:lnTo>
                <a:lnTo>
                  <a:pt x="263648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6.</a:t>
            </a:r>
          </a:p>
        </p:txBody>
      </p:sp>
      <p:sp>
        <p:nvSpPr>
          <p:cNvPr name="TextBox 25" id="25"/>
          <p:cNvSpPr txBox="true"/>
          <p:nvPr/>
        </p:nvSpPr>
        <p:spPr>
          <a:xfrm rot="0">
            <a:off x="997665" y="5022215"/>
            <a:ext cx="4990921" cy="1782924"/>
          </a:xfrm>
          <a:prstGeom prst="rect">
            <a:avLst/>
          </a:prstGeom>
        </p:spPr>
        <p:txBody>
          <a:bodyPr anchor="t" rtlCol="false" tIns="0" lIns="0" bIns="0" rIns="0">
            <a:spAutoFit/>
          </a:bodyPr>
          <a:lstStyle/>
          <a:p>
            <a:pPr algn="ctr">
              <a:lnSpc>
                <a:spcPts val="4864"/>
              </a:lnSpc>
            </a:pPr>
            <a:r>
              <a:rPr lang="en-US" sz="3002">
                <a:solidFill>
                  <a:srgbClr val="000000"/>
                </a:solidFill>
                <a:latin typeface="Montserrat"/>
                <a:ea typeface="Montserrat"/>
                <a:cs typeface="Montserrat"/>
                <a:sym typeface="Montserrat"/>
              </a:rPr>
              <a:t>Dezvoltarea unui workflow iterativ:</a:t>
            </a:r>
          </a:p>
          <a:p>
            <a:pPr algn="ctr">
              <a:lnSpc>
                <a:spcPts val="4864"/>
              </a:lnSpc>
            </a:pPr>
            <a:r>
              <a:rPr lang="en-US" b="true" sz="3002">
                <a:solidFill>
                  <a:srgbClr val="000000"/>
                </a:solidFill>
                <a:latin typeface="Montserrat Bold"/>
                <a:ea typeface="Montserrat Bold"/>
                <a:cs typeface="Montserrat Bold"/>
                <a:sym typeface="Montserrat Bold"/>
              </a:rPr>
              <a:t>scriere, testare, ajustare</a:t>
            </a:r>
            <a:r>
              <a:rPr lang="en-US" sz="3002">
                <a:solidFill>
                  <a:srgbClr val="000000"/>
                </a:solidFill>
                <a:latin typeface="Montserrat"/>
                <a:ea typeface="Montserrat"/>
                <a:cs typeface="Montserrat"/>
                <a:sym typeface="Montserrat"/>
              </a:rPr>
              <a:t>.</a:t>
            </a:r>
          </a:p>
        </p:txBody>
      </p:sp>
      <p:sp>
        <p:nvSpPr>
          <p:cNvPr name="TextBox 26" id="26"/>
          <p:cNvSpPr txBox="true"/>
          <p:nvPr/>
        </p:nvSpPr>
        <p:spPr>
          <a:xfrm rot="0">
            <a:off x="6802933" y="4752423"/>
            <a:ext cx="4682134" cy="2419471"/>
          </a:xfrm>
          <a:prstGeom prst="rect">
            <a:avLst/>
          </a:prstGeom>
        </p:spPr>
        <p:txBody>
          <a:bodyPr anchor="t" rtlCol="false" tIns="0" lIns="0" bIns="0" rIns="0">
            <a:spAutoFit/>
          </a:bodyPr>
          <a:lstStyle/>
          <a:p>
            <a:pPr algn="ctr">
              <a:lnSpc>
                <a:spcPts val="4864"/>
              </a:lnSpc>
            </a:pPr>
            <a:r>
              <a:rPr lang="en-US" sz="3002">
                <a:solidFill>
                  <a:srgbClr val="000000"/>
                </a:solidFill>
                <a:latin typeface="Montserrat"/>
                <a:ea typeface="Montserrat"/>
                <a:cs typeface="Montserrat"/>
                <a:sym typeface="Montserrat"/>
              </a:rPr>
              <a:t>Înțelegerea arhitecturii XML și a procesării fișierelor semi-structurate.</a:t>
            </a:r>
          </a:p>
        </p:txBody>
      </p:sp>
      <p:sp>
        <p:nvSpPr>
          <p:cNvPr name="TextBox 27" id="27"/>
          <p:cNvSpPr txBox="true"/>
          <p:nvPr/>
        </p:nvSpPr>
        <p:spPr>
          <a:xfrm rot="0">
            <a:off x="12452549" y="4779370"/>
            <a:ext cx="4682134" cy="2392524"/>
          </a:xfrm>
          <a:prstGeom prst="rect">
            <a:avLst/>
          </a:prstGeom>
        </p:spPr>
        <p:txBody>
          <a:bodyPr anchor="t" rtlCol="false" tIns="0" lIns="0" bIns="0" rIns="0">
            <a:spAutoFit/>
          </a:bodyPr>
          <a:lstStyle/>
          <a:p>
            <a:pPr algn="ctr">
              <a:lnSpc>
                <a:spcPts val="4864"/>
              </a:lnSpc>
            </a:pPr>
            <a:r>
              <a:rPr lang="en-US" sz="3002">
                <a:solidFill>
                  <a:srgbClr val="000000"/>
                </a:solidFill>
                <a:latin typeface="Montserrat"/>
                <a:ea typeface="Montserrat"/>
                <a:cs typeface="Montserrat"/>
                <a:sym typeface="Montserrat"/>
              </a:rPr>
              <a:t>Abilități avansate în utilizarea instrumentelor CLI </a:t>
            </a:r>
            <a:r>
              <a:rPr lang="en-US" b="true" sz="3002">
                <a:solidFill>
                  <a:srgbClr val="000000"/>
                </a:solidFill>
                <a:latin typeface="Montserrat Bold"/>
                <a:ea typeface="Montserrat Bold"/>
                <a:cs typeface="Montserrat Bold"/>
                <a:sym typeface="Montserrat Bold"/>
              </a:rPr>
              <a:t>(grep, sed, awk).</a:t>
            </a:r>
          </a:p>
        </p:txBody>
      </p:sp>
      <p:sp>
        <p:nvSpPr>
          <p:cNvPr name="Freeform 28" id="28"/>
          <p:cNvSpPr/>
          <p:nvPr/>
        </p:nvSpPr>
        <p:spPr>
          <a:xfrm flipH="true" flipV="true" rot="2908760">
            <a:off x="11447975" y="3078417"/>
            <a:ext cx="2636482" cy="2165211"/>
          </a:xfrm>
          <a:custGeom>
            <a:avLst/>
            <a:gdLst/>
            <a:ahLst/>
            <a:cxnLst/>
            <a:rect r="r" b="b" t="t" l="l"/>
            <a:pathLst>
              <a:path h="2165211" w="2636482">
                <a:moveTo>
                  <a:pt x="2636482" y="2165212"/>
                </a:moveTo>
                <a:lnTo>
                  <a:pt x="0" y="2165212"/>
                </a:lnTo>
                <a:lnTo>
                  <a:pt x="0" y="0"/>
                </a:lnTo>
                <a:lnTo>
                  <a:pt x="2636482" y="0"/>
                </a:lnTo>
                <a:lnTo>
                  <a:pt x="2636482" y="2165212"/>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0" y="-460911"/>
            <a:ext cx="18444073" cy="12012738"/>
          </a:xfrm>
          <a:custGeom>
            <a:avLst/>
            <a:gdLst/>
            <a:ahLst/>
            <a:cxnLst/>
            <a:rect r="r" b="b" t="t" l="l"/>
            <a:pathLst>
              <a:path h="12012738" w="18444073">
                <a:moveTo>
                  <a:pt x="0" y="0"/>
                </a:moveTo>
                <a:lnTo>
                  <a:pt x="18444073" y="0"/>
                </a:lnTo>
                <a:lnTo>
                  <a:pt x="18444073" y="12012738"/>
                </a:lnTo>
                <a:lnTo>
                  <a:pt x="0" y="12012738"/>
                </a:lnTo>
                <a:lnTo>
                  <a:pt x="0" y="0"/>
                </a:lnTo>
                <a:close/>
              </a:path>
            </a:pathLst>
          </a:custGeom>
          <a:blipFill>
            <a:blip r:embed="rId2"/>
            <a:stretch>
              <a:fillRect l="0" t="-26768" r="0" b="-26768"/>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1435390" y="3841407"/>
            <a:ext cx="15417220" cy="5098923"/>
          </a:xfrm>
          <a:prstGeom prst="rect">
            <a:avLst/>
          </a:prstGeom>
        </p:spPr>
        <p:txBody>
          <a:bodyPr anchor="t" rtlCol="false" tIns="0" lIns="0" bIns="0" rIns="0">
            <a:spAutoFit/>
          </a:bodyPr>
          <a:lstStyle/>
          <a:p>
            <a:pPr algn="just">
              <a:lnSpc>
                <a:spcPts val="4535"/>
              </a:lnSpc>
            </a:pPr>
            <a:r>
              <a:rPr lang="en-US" sz="2799">
                <a:solidFill>
                  <a:srgbClr val="000000"/>
                </a:solidFill>
                <a:latin typeface="Montserrat"/>
                <a:ea typeface="Montserrat"/>
                <a:cs typeface="Montserrat"/>
                <a:sym typeface="Montserrat"/>
              </a:rPr>
              <a:t> </a:t>
            </a:r>
            <a:r>
              <a:rPr lang="en-US" sz="2799" u="sng">
                <a:solidFill>
                  <a:srgbClr val="000000"/>
                </a:solidFill>
                <a:latin typeface="Montserrat"/>
                <a:ea typeface="Montserrat"/>
                <a:cs typeface="Montserrat"/>
                <a:sym typeface="Montserrat"/>
              </a:rPr>
              <a:t>Limitările Bash pentru procesarea XML</a:t>
            </a:r>
          </a:p>
          <a:p>
            <a:pPr algn="just">
              <a:lnSpc>
                <a:spcPts val="4535"/>
              </a:lnSpc>
            </a:pPr>
            <a:r>
              <a:rPr lang="en-US" sz="2799">
                <a:solidFill>
                  <a:srgbClr val="000000"/>
                </a:solidFill>
                <a:latin typeface="Montserrat"/>
                <a:ea typeface="Montserrat"/>
                <a:cs typeface="Montserrat"/>
                <a:sym typeface="Montserrat"/>
              </a:rPr>
              <a:t>Bash este excelent pentru procesări simple, dar devine ineficient pentru fișiere XML complexe sau pentru manipularea atributelor multiple</a:t>
            </a:r>
          </a:p>
          <a:p>
            <a:pPr algn="just">
              <a:lnSpc>
                <a:spcPts val="4535"/>
              </a:lnSpc>
            </a:pPr>
          </a:p>
          <a:p>
            <a:pPr algn="just">
              <a:lnSpc>
                <a:spcPts val="4535"/>
              </a:lnSpc>
            </a:pPr>
            <a:r>
              <a:rPr lang="en-US" sz="2799">
                <a:solidFill>
                  <a:srgbClr val="000000"/>
                </a:solidFill>
                <a:latin typeface="Montserrat"/>
                <a:ea typeface="Montserrat"/>
                <a:cs typeface="Montserrat"/>
                <a:sym typeface="Montserrat"/>
              </a:rPr>
              <a:t> </a:t>
            </a:r>
            <a:r>
              <a:rPr lang="en-US" sz="2799" u="sng">
                <a:solidFill>
                  <a:srgbClr val="000000"/>
                </a:solidFill>
                <a:latin typeface="Montserrat"/>
                <a:ea typeface="Montserrat"/>
                <a:cs typeface="Montserrat"/>
                <a:sym typeface="Montserrat"/>
              </a:rPr>
              <a:t>Nevoia de a înțelege XML-ul și structurile semi-structurate</a:t>
            </a:r>
          </a:p>
          <a:p>
            <a:pPr algn="just">
              <a:lnSpc>
                <a:spcPts val="4535"/>
              </a:lnSpc>
            </a:pPr>
            <a:r>
              <a:rPr lang="en-US" sz="2799">
                <a:solidFill>
                  <a:srgbClr val="000000"/>
                </a:solidFill>
                <a:latin typeface="Montserrat"/>
                <a:ea typeface="Montserrat"/>
                <a:cs typeface="Montserrat"/>
                <a:sym typeface="Montserrat"/>
              </a:rPr>
              <a:t>Am realizat că este esențial să înțelegem structura și semantica XML-ului pentru a construi expresii regulate eficiente. Complexitatea XML-ului crește odată cu adăugarea de atribute, namespace-uri sau schemă.</a:t>
            </a:r>
          </a:p>
          <a:p>
            <a:pPr algn="just">
              <a:lnSpc>
                <a:spcPts val="4535"/>
              </a:lnSpc>
            </a:pPr>
          </a:p>
        </p:txBody>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concluzii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144000" y="1197079"/>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Aspecte remarcate</a:t>
            </a:r>
          </a:p>
        </p:txBody>
      </p:sp>
      <p:sp>
        <p:nvSpPr>
          <p:cNvPr name="AutoShape 14" id="14"/>
          <p:cNvSpPr/>
          <p:nvPr/>
        </p:nvSpPr>
        <p:spPr>
          <a:xfrm flipV="true">
            <a:off x="6695307" y="1621160"/>
            <a:ext cx="2448693" cy="41759"/>
          </a:xfrm>
          <a:prstGeom prst="line">
            <a:avLst/>
          </a:prstGeom>
          <a:ln cap="flat" w="38100">
            <a:solidFill>
              <a:srgbClr val="000000"/>
            </a:solidFill>
            <a:prstDash val="solid"/>
            <a:headEnd type="none" len="sm" w="sm"/>
            <a:tailEnd type="arrow" len="sm" w="med"/>
          </a:ln>
        </p:spPr>
      </p:sp>
      <p:sp>
        <p:nvSpPr>
          <p:cNvPr name="TextBox 15" id="15"/>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6.</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0911"/>
            <a:ext cx="18444073" cy="12012738"/>
          </a:xfrm>
          <a:custGeom>
            <a:avLst/>
            <a:gdLst/>
            <a:ahLst/>
            <a:cxnLst/>
            <a:rect r="r" b="b" t="t" l="l"/>
            <a:pathLst>
              <a:path h="12012738" w="18444073">
                <a:moveTo>
                  <a:pt x="0" y="0"/>
                </a:moveTo>
                <a:lnTo>
                  <a:pt x="18444073" y="0"/>
                </a:lnTo>
                <a:lnTo>
                  <a:pt x="18444073" y="12012738"/>
                </a:lnTo>
                <a:lnTo>
                  <a:pt x="0" y="12012738"/>
                </a:lnTo>
                <a:lnTo>
                  <a:pt x="0" y="0"/>
                </a:lnTo>
                <a:close/>
              </a:path>
            </a:pathLst>
          </a:custGeom>
          <a:blipFill>
            <a:blip r:embed="rId2"/>
            <a:stretch>
              <a:fillRect l="0" t="-26768" r="0" b="-26768"/>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8" id="8"/>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concluzii</a:t>
            </a:r>
          </a:p>
        </p:txBody>
      </p:sp>
      <p:grpSp>
        <p:nvGrpSpPr>
          <p:cNvPr name="Group 9" id="9"/>
          <p:cNvGrpSpPr/>
          <p:nvPr/>
        </p:nvGrpSpPr>
        <p:grpSpPr>
          <a:xfrm rot="0">
            <a:off x="-698520" y="1066963"/>
            <a:ext cx="3086100" cy="1191913"/>
            <a:chOff x="0" y="0"/>
            <a:chExt cx="812800" cy="313920"/>
          </a:xfrm>
        </p:grpSpPr>
        <p:sp>
          <p:nvSpPr>
            <p:cNvPr name="Freeform 10" id="10"/>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1" id="11"/>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144000" y="1197079"/>
            <a:ext cx="5861054" cy="705287"/>
          </a:xfrm>
          <a:prstGeom prst="rect">
            <a:avLst/>
          </a:prstGeom>
        </p:spPr>
        <p:txBody>
          <a:bodyPr anchor="t" rtlCol="false" tIns="0" lIns="0" bIns="0" rIns="0">
            <a:spAutoFit/>
          </a:bodyPr>
          <a:lstStyle/>
          <a:p>
            <a:pPr algn="just">
              <a:lnSpc>
                <a:spcPts val="6089"/>
              </a:lnSpc>
            </a:pPr>
            <a:r>
              <a:rPr lang="en-US" b="true" sz="3759">
                <a:solidFill>
                  <a:srgbClr val="000000"/>
                </a:solidFill>
                <a:latin typeface="Montserrat Bold"/>
                <a:ea typeface="Montserrat Bold"/>
                <a:cs typeface="Montserrat Bold"/>
                <a:sym typeface="Montserrat Bold"/>
              </a:rPr>
              <a:t>Posibile îmbunătățiri</a:t>
            </a:r>
          </a:p>
        </p:txBody>
      </p:sp>
      <p:sp>
        <p:nvSpPr>
          <p:cNvPr name="AutoShape 13" id="13"/>
          <p:cNvSpPr/>
          <p:nvPr/>
        </p:nvSpPr>
        <p:spPr>
          <a:xfrm flipV="true">
            <a:off x="6695307" y="1621160"/>
            <a:ext cx="2448693" cy="41759"/>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662247" y="3031782"/>
            <a:ext cx="5297191" cy="6493305"/>
            <a:chOff x="0" y="0"/>
            <a:chExt cx="1395145" cy="1710171"/>
          </a:xfrm>
        </p:grpSpPr>
        <p:sp>
          <p:nvSpPr>
            <p:cNvPr name="Freeform 15" id="15"/>
            <p:cNvSpPr/>
            <p:nvPr/>
          </p:nvSpPr>
          <p:spPr>
            <a:xfrm flipH="false" flipV="false" rot="0">
              <a:off x="0" y="0"/>
              <a:ext cx="1395145" cy="1710171"/>
            </a:xfrm>
            <a:custGeom>
              <a:avLst/>
              <a:gdLst/>
              <a:ahLst/>
              <a:cxnLst/>
              <a:rect r="r" b="b" t="t" l="l"/>
              <a:pathLst>
                <a:path h="1710171" w="1395145">
                  <a:moveTo>
                    <a:pt x="74537" y="0"/>
                  </a:moveTo>
                  <a:lnTo>
                    <a:pt x="1320608" y="0"/>
                  </a:lnTo>
                  <a:cubicBezTo>
                    <a:pt x="1361774" y="0"/>
                    <a:pt x="1395145" y="33371"/>
                    <a:pt x="1395145" y="74537"/>
                  </a:cubicBezTo>
                  <a:lnTo>
                    <a:pt x="1395145" y="1635634"/>
                  </a:lnTo>
                  <a:cubicBezTo>
                    <a:pt x="1395145" y="1676800"/>
                    <a:pt x="1361774" y="1710171"/>
                    <a:pt x="1320608" y="1710171"/>
                  </a:cubicBezTo>
                  <a:lnTo>
                    <a:pt x="74537" y="1710171"/>
                  </a:lnTo>
                  <a:cubicBezTo>
                    <a:pt x="33371" y="1710171"/>
                    <a:pt x="0" y="1676800"/>
                    <a:pt x="0" y="1635634"/>
                  </a:cubicBezTo>
                  <a:lnTo>
                    <a:pt x="0" y="74537"/>
                  </a:lnTo>
                  <a:cubicBezTo>
                    <a:pt x="0" y="33371"/>
                    <a:pt x="33371" y="0"/>
                    <a:pt x="74537" y="0"/>
                  </a:cubicBezTo>
                  <a:close/>
                </a:path>
              </a:pathLst>
            </a:custGeom>
            <a:solidFill>
              <a:srgbClr val="A6A6A6">
                <a:alpha val="55686"/>
              </a:srgbClr>
            </a:solidFill>
          </p:spPr>
        </p:sp>
        <p:sp>
          <p:nvSpPr>
            <p:cNvPr name="TextBox 16" id="16"/>
            <p:cNvSpPr txBox="true"/>
            <p:nvPr/>
          </p:nvSpPr>
          <p:spPr>
            <a:xfrm>
              <a:off x="0" y="-47625"/>
              <a:ext cx="1395145" cy="175779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12492" y="3031782"/>
            <a:ext cx="5297191" cy="6493305"/>
            <a:chOff x="0" y="0"/>
            <a:chExt cx="1395145" cy="1710171"/>
          </a:xfrm>
        </p:grpSpPr>
        <p:sp>
          <p:nvSpPr>
            <p:cNvPr name="Freeform 18" id="18"/>
            <p:cNvSpPr/>
            <p:nvPr/>
          </p:nvSpPr>
          <p:spPr>
            <a:xfrm flipH="false" flipV="false" rot="0">
              <a:off x="0" y="0"/>
              <a:ext cx="1395145" cy="1710171"/>
            </a:xfrm>
            <a:custGeom>
              <a:avLst/>
              <a:gdLst/>
              <a:ahLst/>
              <a:cxnLst/>
              <a:rect r="r" b="b" t="t" l="l"/>
              <a:pathLst>
                <a:path h="1710171" w="1395145">
                  <a:moveTo>
                    <a:pt x="74537" y="0"/>
                  </a:moveTo>
                  <a:lnTo>
                    <a:pt x="1320608" y="0"/>
                  </a:lnTo>
                  <a:cubicBezTo>
                    <a:pt x="1361774" y="0"/>
                    <a:pt x="1395145" y="33371"/>
                    <a:pt x="1395145" y="74537"/>
                  </a:cubicBezTo>
                  <a:lnTo>
                    <a:pt x="1395145" y="1635634"/>
                  </a:lnTo>
                  <a:cubicBezTo>
                    <a:pt x="1395145" y="1676800"/>
                    <a:pt x="1361774" y="1710171"/>
                    <a:pt x="1320608" y="1710171"/>
                  </a:cubicBezTo>
                  <a:lnTo>
                    <a:pt x="74537" y="1710171"/>
                  </a:lnTo>
                  <a:cubicBezTo>
                    <a:pt x="33371" y="1710171"/>
                    <a:pt x="0" y="1676800"/>
                    <a:pt x="0" y="1635634"/>
                  </a:cubicBezTo>
                  <a:lnTo>
                    <a:pt x="0" y="74537"/>
                  </a:lnTo>
                  <a:cubicBezTo>
                    <a:pt x="0" y="33371"/>
                    <a:pt x="33371" y="0"/>
                    <a:pt x="74537" y="0"/>
                  </a:cubicBezTo>
                  <a:close/>
                </a:path>
              </a:pathLst>
            </a:custGeom>
            <a:solidFill>
              <a:srgbClr val="A6A6A6">
                <a:alpha val="55686"/>
              </a:srgbClr>
            </a:solidFill>
          </p:spPr>
        </p:sp>
        <p:sp>
          <p:nvSpPr>
            <p:cNvPr name="TextBox 19" id="19"/>
            <p:cNvSpPr txBox="true"/>
            <p:nvPr/>
          </p:nvSpPr>
          <p:spPr>
            <a:xfrm>
              <a:off x="0" y="-47625"/>
              <a:ext cx="1395145" cy="1757796"/>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465313" y="4034423"/>
            <a:ext cx="4990921" cy="4221324"/>
          </a:xfrm>
          <a:prstGeom prst="rect">
            <a:avLst/>
          </a:prstGeom>
        </p:spPr>
        <p:txBody>
          <a:bodyPr anchor="t" rtlCol="false" tIns="0" lIns="0" bIns="0" rIns="0">
            <a:spAutoFit/>
          </a:bodyPr>
          <a:lstStyle/>
          <a:p>
            <a:pPr algn="ctr">
              <a:lnSpc>
                <a:spcPts val="4864"/>
              </a:lnSpc>
            </a:pPr>
            <a:r>
              <a:rPr lang="en-US" sz="3002" b="true">
                <a:solidFill>
                  <a:srgbClr val="000000"/>
                </a:solidFill>
                <a:latin typeface="Montserrat Bold"/>
                <a:ea typeface="Montserrat Bold"/>
                <a:cs typeface="Montserrat Bold"/>
                <a:sym typeface="Montserrat Bold"/>
              </a:rPr>
              <a:t>Extinderea funcționalităților</a:t>
            </a:r>
          </a:p>
          <a:p>
            <a:pPr algn="ctr">
              <a:lnSpc>
                <a:spcPts val="4864"/>
              </a:lnSpc>
            </a:pPr>
          </a:p>
          <a:p>
            <a:pPr algn="ctr">
              <a:lnSpc>
                <a:spcPts val="4864"/>
              </a:lnSpc>
            </a:pPr>
            <a:r>
              <a:rPr lang="en-US" sz="3002">
                <a:solidFill>
                  <a:srgbClr val="000000"/>
                </a:solidFill>
                <a:latin typeface="Montserrat"/>
                <a:ea typeface="Montserrat"/>
                <a:cs typeface="Montserrat"/>
                <a:sym typeface="Montserrat"/>
              </a:rPr>
              <a:t>Adăugarea funcției de ștergere a tag-urilor sau atributelor din fișiere XML.</a:t>
            </a:r>
          </a:p>
        </p:txBody>
      </p:sp>
      <p:sp>
        <p:nvSpPr>
          <p:cNvPr name="TextBox 21" id="21"/>
          <p:cNvSpPr txBox="true"/>
          <p:nvPr/>
        </p:nvSpPr>
        <p:spPr>
          <a:xfrm rot="0">
            <a:off x="992183" y="3277185"/>
            <a:ext cx="4682134" cy="5888199"/>
          </a:xfrm>
          <a:prstGeom prst="rect">
            <a:avLst/>
          </a:prstGeom>
        </p:spPr>
        <p:txBody>
          <a:bodyPr anchor="t" rtlCol="false" tIns="0" lIns="0" bIns="0" rIns="0">
            <a:spAutoFit/>
          </a:bodyPr>
          <a:lstStyle/>
          <a:p>
            <a:pPr algn="ctr">
              <a:lnSpc>
                <a:spcPts val="4864"/>
              </a:lnSpc>
            </a:pPr>
            <a:r>
              <a:rPr lang="en-US" sz="3002" b="true">
                <a:solidFill>
                  <a:srgbClr val="000000"/>
                </a:solidFill>
                <a:latin typeface="Montserrat Bold"/>
                <a:ea typeface="Montserrat Bold"/>
                <a:cs typeface="Montserrat Bold"/>
                <a:sym typeface="Montserrat Bold"/>
              </a:rPr>
              <a:t> Optimizarea performanței</a:t>
            </a:r>
          </a:p>
          <a:p>
            <a:pPr algn="ctr">
              <a:lnSpc>
                <a:spcPts val="3568"/>
              </a:lnSpc>
            </a:pPr>
          </a:p>
          <a:p>
            <a:pPr algn="ctr">
              <a:lnSpc>
                <a:spcPts val="4864"/>
              </a:lnSpc>
            </a:pPr>
            <a:r>
              <a:rPr lang="en-US" sz="3002">
                <a:solidFill>
                  <a:srgbClr val="000000"/>
                </a:solidFill>
                <a:latin typeface="Montserrat"/>
                <a:ea typeface="Montserrat"/>
                <a:cs typeface="Montserrat"/>
                <a:sym typeface="Montserrat"/>
              </a:rPr>
              <a:t>Implementarea unor soluții mai rapide de parsare, cum ar fi utilizarea unor biblioteci dedicate XML </a:t>
            </a:r>
          </a:p>
          <a:p>
            <a:pPr algn="ctr">
              <a:lnSpc>
                <a:spcPts val="4864"/>
              </a:lnSpc>
            </a:pPr>
            <a:r>
              <a:rPr lang="en-US" sz="3002">
                <a:solidFill>
                  <a:srgbClr val="000000"/>
                </a:solidFill>
                <a:latin typeface="Montserrat"/>
                <a:ea typeface="Montserrat"/>
                <a:cs typeface="Montserrat"/>
                <a:sym typeface="Montserrat"/>
              </a:rPr>
              <a:t>(ex. xmlstarlet sau libxml2).</a:t>
            </a:r>
          </a:p>
        </p:txBody>
      </p:sp>
      <p:grpSp>
        <p:nvGrpSpPr>
          <p:cNvPr name="Group 22" id="22"/>
          <p:cNvGrpSpPr/>
          <p:nvPr/>
        </p:nvGrpSpPr>
        <p:grpSpPr>
          <a:xfrm rot="0">
            <a:off x="11962109" y="3031782"/>
            <a:ext cx="5297191" cy="6493305"/>
            <a:chOff x="0" y="0"/>
            <a:chExt cx="1395145" cy="1710171"/>
          </a:xfrm>
        </p:grpSpPr>
        <p:sp>
          <p:nvSpPr>
            <p:cNvPr name="Freeform 23" id="23"/>
            <p:cNvSpPr/>
            <p:nvPr/>
          </p:nvSpPr>
          <p:spPr>
            <a:xfrm flipH="false" flipV="false" rot="0">
              <a:off x="0" y="0"/>
              <a:ext cx="1395145" cy="1710171"/>
            </a:xfrm>
            <a:custGeom>
              <a:avLst/>
              <a:gdLst/>
              <a:ahLst/>
              <a:cxnLst/>
              <a:rect r="r" b="b" t="t" l="l"/>
              <a:pathLst>
                <a:path h="1710171" w="1395145">
                  <a:moveTo>
                    <a:pt x="74537" y="0"/>
                  </a:moveTo>
                  <a:lnTo>
                    <a:pt x="1320608" y="0"/>
                  </a:lnTo>
                  <a:cubicBezTo>
                    <a:pt x="1361774" y="0"/>
                    <a:pt x="1395145" y="33371"/>
                    <a:pt x="1395145" y="74537"/>
                  </a:cubicBezTo>
                  <a:lnTo>
                    <a:pt x="1395145" y="1635634"/>
                  </a:lnTo>
                  <a:cubicBezTo>
                    <a:pt x="1395145" y="1676800"/>
                    <a:pt x="1361774" y="1710171"/>
                    <a:pt x="1320608" y="1710171"/>
                  </a:cubicBezTo>
                  <a:lnTo>
                    <a:pt x="74537" y="1710171"/>
                  </a:lnTo>
                  <a:cubicBezTo>
                    <a:pt x="33371" y="1710171"/>
                    <a:pt x="0" y="1676800"/>
                    <a:pt x="0" y="1635634"/>
                  </a:cubicBezTo>
                  <a:lnTo>
                    <a:pt x="0" y="74537"/>
                  </a:lnTo>
                  <a:cubicBezTo>
                    <a:pt x="0" y="33371"/>
                    <a:pt x="33371" y="0"/>
                    <a:pt x="74537" y="0"/>
                  </a:cubicBezTo>
                  <a:close/>
                </a:path>
              </a:pathLst>
            </a:custGeom>
            <a:solidFill>
              <a:srgbClr val="A6A6A6">
                <a:alpha val="55686"/>
              </a:srgbClr>
            </a:solidFill>
          </p:spPr>
        </p:sp>
        <p:sp>
          <p:nvSpPr>
            <p:cNvPr name="TextBox 24" id="24"/>
            <p:cNvSpPr txBox="true"/>
            <p:nvPr/>
          </p:nvSpPr>
          <p:spPr>
            <a:xfrm>
              <a:off x="0" y="-47625"/>
              <a:ext cx="1395145" cy="1757796"/>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2251236" y="2536677"/>
            <a:ext cx="4682134" cy="7350166"/>
          </a:xfrm>
          <a:prstGeom prst="rect">
            <a:avLst/>
          </a:prstGeom>
        </p:spPr>
        <p:txBody>
          <a:bodyPr anchor="t" rtlCol="false" tIns="0" lIns="0" bIns="0" rIns="0">
            <a:spAutoFit/>
          </a:bodyPr>
          <a:lstStyle/>
          <a:p>
            <a:pPr algn="ctr">
              <a:lnSpc>
                <a:spcPts val="4864"/>
              </a:lnSpc>
            </a:pPr>
          </a:p>
          <a:p>
            <a:pPr algn="ctr">
              <a:lnSpc>
                <a:spcPts val="4864"/>
              </a:lnSpc>
            </a:pPr>
            <a:r>
              <a:rPr lang="en-US" sz="3002" b="true">
                <a:solidFill>
                  <a:srgbClr val="000000"/>
                </a:solidFill>
                <a:latin typeface="Montserrat Bold"/>
                <a:ea typeface="Montserrat Bold"/>
                <a:cs typeface="Montserrat Bold"/>
                <a:sym typeface="Montserrat Bold"/>
              </a:rPr>
              <a:t> Integrarea cu alte sisteme</a:t>
            </a:r>
          </a:p>
          <a:p>
            <a:pPr algn="ctr">
              <a:lnSpc>
                <a:spcPts val="4864"/>
              </a:lnSpc>
            </a:pPr>
          </a:p>
          <a:p>
            <a:pPr algn="ctr">
              <a:lnSpc>
                <a:spcPts val="4864"/>
              </a:lnSpc>
            </a:pPr>
            <a:r>
              <a:rPr lang="en-US" sz="3002">
                <a:solidFill>
                  <a:srgbClr val="000000"/>
                </a:solidFill>
                <a:latin typeface="Montserrat"/>
                <a:ea typeface="Montserrat"/>
                <a:cs typeface="Montserrat"/>
                <a:sym typeface="Montserrat"/>
              </a:rPr>
              <a:t>Integrarea cu alte aplicații sau baze de date pentru a extinde utilitatea scriptului în scenarii mai complexe (de exemplu, parsarea fișierelor HTML).</a:t>
            </a:r>
          </a:p>
          <a:p>
            <a:pPr algn="ctr">
              <a:lnSpc>
                <a:spcPts val="4864"/>
              </a:lnSpc>
            </a:pPr>
          </a:p>
        </p:txBody>
      </p:sp>
      <p:sp>
        <p:nvSpPr>
          <p:cNvPr name="TextBox 26" id="26"/>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424492" y="4504781"/>
            <a:ext cx="13439016" cy="2669022"/>
          </a:xfrm>
          <a:prstGeom prst="rect">
            <a:avLst/>
          </a:prstGeom>
        </p:spPr>
        <p:txBody>
          <a:bodyPr anchor="t" rtlCol="false" tIns="0" lIns="0" bIns="0" rIns="0">
            <a:spAutoFit/>
          </a:bodyPr>
          <a:lstStyle/>
          <a:p>
            <a:pPr algn="l" marL="663611" indent="-331806" lvl="1">
              <a:lnSpc>
                <a:spcPts val="4979"/>
              </a:lnSpc>
              <a:buFont typeface="Arial"/>
              <a:buChar char="•"/>
            </a:pPr>
            <a:r>
              <a:rPr lang="en-US" b="true" sz="3073">
                <a:solidFill>
                  <a:srgbClr val="000000"/>
                </a:solidFill>
                <a:latin typeface="Montserrat Bold"/>
                <a:ea typeface="Montserrat Bold"/>
                <a:cs typeface="Montserrat Bold"/>
                <a:sym typeface="Montserrat Bold"/>
              </a:rPr>
              <a:t>Contextul general:</a:t>
            </a:r>
          </a:p>
          <a:p>
            <a:pPr algn="l">
              <a:lnSpc>
                <a:spcPts val="1472"/>
              </a:lnSpc>
            </a:pPr>
          </a:p>
          <a:p>
            <a:pPr algn="l">
              <a:lnSpc>
                <a:spcPts val="4979"/>
              </a:lnSpc>
            </a:pPr>
            <a:r>
              <a:rPr lang="en-US" sz="3073">
                <a:solidFill>
                  <a:srgbClr val="000000"/>
                </a:solidFill>
                <a:latin typeface="Montserrat"/>
                <a:ea typeface="Montserrat"/>
                <a:cs typeface="Montserrat"/>
                <a:sym typeface="Montserrat"/>
              </a:rPr>
              <a:t>Problema se încadrează în domeniul procesării automate a datelor și gestionării fișierelor, având legături cu planificarea proceselor și automatizarea sarcinilor.</a:t>
            </a: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49411" y="3937577"/>
            <a:ext cx="14789178" cy="4124877"/>
          </a:xfrm>
          <a:prstGeom prst="rect">
            <a:avLst/>
          </a:prstGeom>
        </p:spPr>
        <p:txBody>
          <a:bodyPr anchor="t" rtlCol="false" tIns="0" lIns="0" bIns="0" rIns="0">
            <a:spAutoFit/>
          </a:bodyPr>
          <a:lstStyle/>
          <a:p>
            <a:pPr algn="l">
              <a:lnSpc>
                <a:spcPts val="5479"/>
              </a:lnSpc>
            </a:pPr>
          </a:p>
          <a:p>
            <a:pPr algn="ctr">
              <a:lnSpc>
                <a:spcPts val="5479"/>
              </a:lnSpc>
            </a:pPr>
            <a:r>
              <a:rPr lang="en-US" sz="3382">
                <a:solidFill>
                  <a:srgbClr val="000000"/>
                </a:solidFill>
                <a:latin typeface="Montserrat"/>
                <a:ea typeface="Montserrat"/>
                <a:cs typeface="Montserrat"/>
                <a:sym typeface="Montserrat"/>
              </a:rPr>
              <a:t>Când vine vorba de </a:t>
            </a:r>
            <a:r>
              <a:rPr lang="en-US" sz="3382" b="true">
                <a:solidFill>
                  <a:srgbClr val="000000"/>
                </a:solidFill>
                <a:latin typeface="Montserrat Bold"/>
                <a:ea typeface="Montserrat Bold"/>
                <a:cs typeface="Montserrat Bold"/>
                <a:sym typeface="Montserrat Bold"/>
              </a:rPr>
              <a:t>planificarea proceselor</a:t>
            </a:r>
            <a:r>
              <a:rPr lang="en-US" sz="3382">
                <a:solidFill>
                  <a:srgbClr val="000000"/>
                </a:solidFill>
                <a:latin typeface="Montserrat"/>
                <a:ea typeface="Montserrat"/>
                <a:cs typeface="Montserrat"/>
                <a:sym typeface="Montserrat"/>
              </a:rPr>
              <a:t>, scriptul oferă un meniu interactiv, iar utilizatorul poate alege ce acțiune să execute la fiecare pas. În cadrul acestui script, procesul de execuție se desfășoară într-o secvență determinată de alegerile utilizatorului. </a:t>
            </a:r>
          </a:p>
          <a:p>
            <a:pPr algn="ctr">
              <a:lnSpc>
                <a:spcPts val="5479"/>
              </a:lnSpc>
            </a:pP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grpSp>
        <p:nvGrpSpPr>
          <p:cNvPr name="Group 9" id="9"/>
          <p:cNvGrpSpPr/>
          <p:nvPr/>
        </p:nvGrpSpPr>
        <p:grpSpPr>
          <a:xfrm rot="0">
            <a:off x="-698520" y="1066963"/>
            <a:ext cx="3086100" cy="1191913"/>
            <a:chOff x="0" y="0"/>
            <a:chExt cx="812800" cy="313920"/>
          </a:xfrm>
        </p:grpSpPr>
        <p:sp>
          <p:nvSpPr>
            <p:cNvPr name="Freeform 10" id="10"/>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1" id="11"/>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734882" y="827697"/>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7597" y="3938997"/>
            <a:ext cx="14789178" cy="4324902"/>
          </a:xfrm>
          <a:prstGeom prst="rect">
            <a:avLst/>
          </a:prstGeom>
        </p:spPr>
        <p:txBody>
          <a:bodyPr anchor="t" rtlCol="false" tIns="0" lIns="0" bIns="0" rIns="0">
            <a:spAutoFit/>
          </a:bodyPr>
          <a:lstStyle/>
          <a:p>
            <a:pPr algn="l" marL="730282" indent="-365141" lvl="1">
              <a:lnSpc>
                <a:spcPts val="5479"/>
              </a:lnSpc>
              <a:buFont typeface="Arial"/>
              <a:buChar char="•"/>
            </a:pPr>
            <a:r>
              <a:rPr lang="en-US" b="true" sz="3382">
                <a:solidFill>
                  <a:srgbClr val="000000"/>
                </a:solidFill>
                <a:latin typeface="Montserrat Bold"/>
                <a:ea typeface="Montserrat Bold"/>
                <a:cs typeface="Montserrat Bold"/>
                <a:sym typeface="Montserrat Bold"/>
              </a:rPr>
              <a:t> Datele particulare ale problemei:</a:t>
            </a:r>
          </a:p>
          <a:p>
            <a:pPr algn="l">
              <a:lnSpc>
                <a:spcPts val="1619"/>
              </a:lnSpc>
            </a:pPr>
          </a:p>
          <a:p>
            <a:pPr algn="l">
              <a:lnSpc>
                <a:spcPts val="5479"/>
              </a:lnSpc>
            </a:pPr>
            <a:r>
              <a:rPr lang="en-US" sz="3382">
                <a:solidFill>
                  <a:srgbClr val="000000"/>
                </a:solidFill>
                <a:latin typeface="Montserrat"/>
                <a:ea typeface="Montserrat"/>
                <a:cs typeface="Montserrat"/>
                <a:sym typeface="Montserrat"/>
              </a:rPr>
              <a:t>-</a:t>
            </a:r>
            <a:r>
              <a:rPr lang="en-US" sz="3382">
                <a:solidFill>
                  <a:srgbClr val="000000"/>
                </a:solidFill>
                <a:latin typeface="Montserrat"/>
                <a:ea typeface="Montserrat"/>
                <a:cs typeface="Montserrat"/>
                <a:sym typeface="Montserrat"/>
              </a:rPr>
              <a:t>Fișierele XML trebuie accesate și procesate cu comenzi shell.</a:t>
            </a:r>
          </a:p>
          <a:p>
            <a:pPr algn="l">
              <a:lnSpc>
                <a:spcPts val="5479"/>
              </a:lnSpc>
            </a:pPr>
            <a:r>
              <a:rPr lang="en-US" sz="3382">
                <a:solidFill>
                  <a:srgbClr val="000000"/>
                </a:solidFill>
                <a:latin typeface="Montserrat"/>
                <a:ea typeface="Montserrat"/>
                <a:cs typeface="Montserrat"/>
                <a:sym typeface="Montserrat"/>
              </a:rPr>
              <a:t>-</a:t>
            </a:r>
            <a:r>
              <a:rPr lang="en-US" sz="3382">
                <a:solidFill>
                  <a:srgbClr val="000000"/>
                </a:solidFill>
                <a:latin typeface="Montserrat"/>
                <a:ea typeface="Montserrat"/>
                <a:cs typeface="Montserrat"/>
                <a:sym typeface="Montserrat"/>
              </a:rPr>
              <a:t>Resursele disponibile sunt limitate la Bash și utilitarele standard UNIX/Linux.</a:t>
            </a:r>
          </a:p>
          <a:p>
            <a:pPr algn="l">
              <a:lnSpc>
                <a:spcPts val="5479"/>
              </a:lnSpc>
            </a:pPr>
            <a:r>
              <a:rPr lang="en-US" sz="3382">
                <a:solidFill>
                  <a:srgbClr val="000000"/>
                </a:solidFill>
                <a:latin typeface="Montserrat"/>
                <a:ea typeface="Montserrat"/>
                <a:cs typeface="Montserrat"/>
                <a:sym typeface="Montserrat"/>
              </a:rPr>
              <a:t>-</a:t>
            </a:r>
            <a:r>
              <a:rPr lang="en-US" sz="3382">
                <a:solidFill>
                  <a:srgbClr val="000000"/>
                </a:solidFill>
                <a:latin typeface="Montserrat"/>
                <a:ea typeface="Montserrat"/>
                <a:cs typeface="Montserrat"/>
                <a:sym typeface="Montserrat"/>
              </a:rPr>
              <a:t>Este necesară o soluție portabilă, fără dependențe suplimentare.</a:t>
            </a:r>
          </a:p>
          <a:p>
            <a:pPr algn="l">
              <a:lnSpc>
                <a:spcPts val="5479"/>
              </a:lnSpc>
            </a:pP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7597" y="4017692"/>
            <a:ext cx="14789178" cy="3629577"/>
          </a:xfrm>
          <a:prstGeom prst="rect">
            <a:avLst/>
          </a:prstGeom>
        </p:spPr>
        <p:txBody>
          <a:bodyPr anchor="t" rtlCol="false" tIns="0" lIns="0" bIns="0" rIns="0">
            <a:spAutoFit/>
          </a:bodyPr>
          <a:lstStyle/>
          <a:p>
            <a:pPr algn="l" marL="730282" indent="-365141" lvl="1">
              <a:lnSpc>
                <a:spcPts val="5479"/>
              </a:lnSpc>
              <a:buFont typeface="Arial"/>
              <a:buChar char="•"/>
            </a:pPr>
            <a:r>
              <a:rPr lang="en-US" b="true" sz="3382">
                <a:solidFill>
                  <a:srgbClr val="000000"/>
                </a:solidFill>
                <a:latin typeface="Montserrat Bold"/>
                <a:ea typeface="Montserrat Bold"/>
                <a:cs typeface="Montserrat Bold"/>
                <a:sym typeface="Montserrat Bold"/>
              </a:rPr>
              <a:t> Importanța soluției:</a:t>
            </a:r>
          </a:p>
          <a:p>
            <a:pPr algn="l">
              <a:lnSpc>
                <a:spcPts val="1619"/>
              </a:lnSpc>
            </a:pPr>
          </a:p>
          <a:p>
            <a:pPr algn="l">
              <a:lnSpc>
                <a:spcPts val="5479"/>
              </a:lnSpc>
            </a:pPr>
            <a:r>
              <a:rPr lang="en-US" sz="3382">
                <a:solidFill>
                  <a:srgbClr val="000000"/>
                </a:solidFill>
                <a:latin typeface="Montserrat"/>
                <a:ea typeface="Montserrat"/>
                <a:cs typeface="Montserrat"/>
                <a:sym typeface="Montserrat"/>
              </a:rPr>
              <a:t>-Automatizarea procesării datelor din f</a:t>
            </a:r>
            <a:r>
              <a:rPr lang="en-US" sz="3382">
                <a:solidFill>
                  <a:srgbClr val="000000"/>
                </a:solidFill>
                <a:latin typeface="Montserrat"/>
                <a:ea typeface="Montserrat"/>
                <a:cs typeface="Montserrat"/>
                <a:sym typeface="Montserrat"/>
              </a:rPr>
              <a:t>ișiere XML economisește timp și reduce erorile.</a:t>
            </a:r>
          </a:p>
          <a:p>
            <a:pPr algn="l">
              <a:lnSpc>
                <a:spcPts val="5479"/>
              </a:lnSpc>
            </a:pPr>
            <a:r>
              <a:rPr lang="en-US" sz="3382">
                <a:solidFill>
                  <a:srgbClr val="000000"/>
                </a:solidFill>
                <a:latin typeface="Montserrat"/>
                <a:ea typeface="Montserrat"/>
                <a:cs typeface="Montserrat"/>
                <a:sym typeface="Montserrat"/>
              </a:rPr>
              <a:t>-O</a:t>
            </a:r>
            <a:r>
              <a:rPr lang="en-US" sz="3382">
                <a:solidFill>
                  <a:srgbClr val="000000"/>
                </a:solidFill>
                <a:latin typeface="Montserrat"/>
                <a:ea typeface="Montserrat"/>
                <a:cs typeface="Montserrat"/>
                <a:sym typeface="Montserrat"/>
              </a:rPr>
              <a:t> soluție simplă în Bash poate fi utilizată pe orice sistem Linux/Unix, fără configurații suplimentare.</a:t>
            </a: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01359"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36242" y="3008438"/>
            <a:ext cx="14360506" cy="5615824"/>
          </a:xfrm>
          <a:prstGeom prst="rect">
            <a:avLst/>
          </a:prstGeom>
        </p:spPr>
        <p:txBody>
          <a:bodyPr anchor="t" rtlCol="false" tIns="0" lIns="0" bIns="0" rIns="0">
            <a:spAutoFit/>
          </a:bodyPr>
          <a:lstStyle/>
          <a:p>
            <a:pPr algn="l" marL="632749" indent="-316375" lvl="1">
              <a:lnSpc>
                <a:spcPts val="4747"/>
              </a:lnSpc>
              <a:buFont typeface="Arial"/>
              <a:buChar char="•"/>
            </a:pPr>
            <a:r>
              <a:rPr lang="en-US" b="true" sz="2930">
                <a:solidFill>
                  <a:srgbClr val="000000"/>
                </a:solidFill>
                <a:latin typeface="Montserrat Bold"/>
                <a:ea typeface="Montserrat Bold"/>
                <a:cs typeface="Montserrat Bold"/>
                <a:sym typeface="Montserrat Bold"/>
              </a:rPr>
              <a:t> Posibile soluții:</a:t>
            </a:r>
          </a:p>
          <a:p>
            <a:pPr algn="l">
              <a:lnSpc>
                <a:spcPts val="4747"/>
              </a:lnSpc>
            </a:pPr>
            <a:r>
              <a:rPr lang="en-US" sz="2930">
                <a:solidFill>
                  <a:srgbClr val="000000"/>
                </a:solidFill>
                <a:latin typeface="Montserrat"/>
                <a:ea typeface="Montserrat"/>
                <a:cs typeface="Montserrat"/>
                <a:sym typeface="Montserrat"/>
              </a:rPr>
              <a:t>-Utilizarea unui limbaj avansat, cum ar fi Python, pentru parsare.</a:t>
            </a:r>
          </a:p>
          <a:p>
            <a:pPr algn="l">
              <a:lnSpc>
                <a:spcPts val="4747"/>
              </a:lnSpc>
            </a:pPr>
            <a:r>
              <a:rPr lang="en-US" sz="2930">
                <a:solidFill>
                  <a:srgbClr val="000000"/>
                </a:solidFill>
                <a:latin typeface="Montserrat"/>
                <a:ea typeface="Montserrat"/>
                <a:cs typeface="Montserrat"/>
                <a:sym typeface="Montserrat"/>
              </a:rPr>
              <a:t>-</a:t>
            </a:r>
            <a:r>
              <a:rPr lang="en-US" sz="2930">
                <a:solidFill>
                  <a:srgbClr val="000000"/>
                </a:solidFill>
                <a:latin typeface="Montserrat"/>
                <a:ea typeface="Montserrat"/>
                <a:cs typeface="Montserrat"/>
                <a:sym typeface="Montserrat"/>
              </a:rPr>
              <a:t>Folosirea unui utilitar dedicat, precum xmlstarlet.</a:t>
            </a:r>
          </a:p>
          <a:p>
            <a:pPr algn="l">
              <a:lnSpc>
                <a:spcPts val="4747"/>
              </a:lnSpc>
            </a:pPr>
          </a:p>
          <a:p>
            <a:pPr algn="l">
              <a:lnSpc>
                <a:spcPts val="1489"/>
              </a:lnSpc>
            </a:pPr>
          </a:p>
          <a:p>
            <a:pPr algn="l" marL="632749" indent="-316375" lvl="1">
              <a:lnSpc>
                <a:spcPts val="4747"/>
              </a:lnSpc>
              <a:buFont typeface="Arial"/>
              <a:buChar char="•"/>
            </a:pPr>
            <a:r>
              <a:rPr lang="en-US" b="true" sz="2930">
                <a:solidFill>
                  <a:srgbClr val="000000"/>
                </a:solidFill>
                <a:latin typeface="Montserrat Bold"/>
                <a:ea typeface="Montserrat Bold"/>
                <a:cs typeface="Montserrat Bold"/>
                <a:sym typeface="Montserrat Bold"/>
              </a:rPr>
              <a:t>Soluția abordată:</a:t>
            </a:r>
          </a:p>
          <a:p>
            <a:pPr algn="ctr">
              <a:lnSpc>
                <a:spcPts val="5071"/>
              </a:lnSpc>
            </a:pPr>
            <a:r>
              <a:rPr lang="en-US" sz="3130">
                <a:solidFill>
                  <a:srgbClr val="000000"/>
                </a:solidFill>
                <a:latin typeface="Montserrat"/>
                <a:ea typeface="Montserrat"/>
                <a:cs typeface="Montserrat"/>
                <a:sym typeface="Montserrat"/>
              </a:rPr>
              <a:t>Se utilizează Bash pentru a implementa funcții de citire și modificare a fișierelor XML, bazate pe comenzi precum </a:t>
            </a:r>
            <a:r>
              <a:rPr lang="en-US" b="true" sz="3130">
                <a:solidFill>
                  <a:srgbClr val="000000"/>
                </a:solidFill>
                <a:latin typeface="Montserrat Bold"/>
                <a:ea typeface="Montserrat Bold"/>
                <a:cs typeface="Montserrat Bold"/>
                <a:sym typeface="Montserrat Bold"/>
              </a:rPr>
              <a:t>grep</a:t>
            </a:r>
            <a:r>
              <a:rPr lang="en-US" sz="3130">
                <a:solidFill>
                  <a:srgbClr val="000000"/>
                </a:solidFill>
                <a:latin typeface="Montserrat"/>
                <a:ea typeface="Montserrat"/>
                <a:cs typeface="Montserrat"/>
                <a:sym typeface="Montserrat"/>
              </a:rPr>
              <a:t>,</a:t>
            </a:r>
            <a:r>
              <a:rPr lang="en-US" b="true" sz="3130">
                <a:solidFill>
                  <a:srgbClr val="000000"/>
                </a:solidFill>
                <a:latin typeface="Montserrat Bold"/>
                <a:ea typeface="Montserrat Bold"/>
                <a:cs typeface="Montserrat Bold"/>
                <a:sym typeface="Montserrat Bold"/>
              </a:rPr>
              <a:t> awk </a:t>
            </a:r>
            <a:r>
              <a:rPr lang="en-US" sz="3130">
                <a:solidFill>
                  <a:srgbClr val="000000"/>
                </a:solidFill>
                <a:latin typeface="Montserrat"/>
                <a:ea typeface="Montserrat"/>
                <a:cs typeface="Montserrat"/>
                <a:sym typeface="Montserrat"/>
              </a:rPr>
              <a:t>și</a:t>
            </a:r>
            <a:r>
              <a:rPr lang="en-US" b="true" sz="3130">
                <a:solidFill>
                  <a:srgbClr val="000000"/>
                </a:solidFill>
                <a:latin typeface="Montserrat Bold"/>
                <a:ea typeface="Montserrat Bold"/>
                <a:cs typeface="Montserrat Bold"/>
                <a:sym typeface="Montserrat Bold"/>
              </a:rPr>
              <a:t> sed</a:t>
            </a:r>
            <a:r>
              <a:rPr lang="en-US" sz="3130">
                <a:solidFill>
                  <a:srgbClr val="000000"/>
                </a:solidFill>
                <a:latin typeface="Montserrat"/>
                <a:ea typeface="Montserrat"/>
                <a:cs typeface="Montserrat"/>
                <a:sym typeface="Montserrat"/>
              </a:rPr>
              <a:t>.</a:t>
            </a:r>
          </a:p>
          <a:p>
            <a:pPr algn="l">
              <a:lnSpc>
                <a:spcPts val="4747"/>
              </a:lnSpc>
            </a:pPr>
          </a:p>
          <a:p>
            <a:pPr algn="l">
              <a:lnSpc>
                <a:spcPts val="4747"/>
              </a:lnSpc>
            </a:pP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355" y="-3065325"/>
            <a:ext cx="21254758" cy="17437757"/>
          </a:xfrm>
          <a:custGeom>
            <a:avLst/>
            <a:gdLst/>
            <a:ahLst/>
            <a:cxnLst/>
            <a:rect r="r" b="b" t="t" l="l"/>
            <a:pathLst>
              <a:path h="17437757" w="21254758">
                <a:moveTo>
                  <a:pt x="0" y="0"/>
                </a:moveTo>
                <a:lnTo>
                  <a:pt x="21254758" y="0"/>
                </a:lnTo>
                <a:lnTo>
                  <a:pt x="21254758" y="17437758"/>
                </a:lnTo>
                <a:lnTo>
                  <a:pt x="0" y="17437758"/>
                </a:lnTo>
                <a:lnTo>
                  <a:pt x="0" y="0"/>
                </a:lnTo>
                <a:close/>
              </a:path>
            </a:pathLst>
          </a:custGeom>
          <a:blipFill>
            <a:blip r:embed="rId2">
              <a:alphaModFix amt="68000"/>
            </a:blip>
            <a:stretch>
              <a:fillRect l="0" t="0" r="0" b="0"/>
            </a:stretch>
          </a:blipFill>
        </p:spPr>
      </p:sp>
      <p:sp>
        <p:nvSpPr>
          <p:cNvPr name="AutoShape 3" id="3"/>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5" id="5"/>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6" id="6"/>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96281" y="4311099"/>
            <a:ext cx="12005271" cy="3618676"/>
          </a:xfrm>
          <a:prstGeom prst="rect">
            <a:avLst/>
          </a:prstGeom>
        </p:spPr>
        <p:txBody>
          <a:bodyPr anchor="t" rtlCol="false" tIns="0" lIns="0" bIns="0" rIns="0">
            <a:spAutoFit/>
          </a:bodyPr>
          <a:lstStyle/>
          <a:p>
            <a:pPr algn="l" marL="774405" indent="-387202" lvl="1">
              <a:lnSpc>
                <a:spcPts val="5810"/>
              </a:lnSpc>
              <a:buFont typeface="Arial"/>
              <a:buChar char="•"/>
            </a:pPr>
            <a:r>
              <a:rPr lang="en-US" b="true" sz="3586">
                <a:solidFill>
                  <a:srgbClr val="000000"/>
                </a:solidFill>
                <a:latin typeface="Montserrat Bold"/>
                <a:ea typeface="Montserrat Bold"/>
                <a:cs typeface="Montserrat Bold"/>
                <a:sym typeface="Montserrat Bold"/>
              </a:rPr>
              <a:t>Măsuri de performanță:</a:t>
            </a:r>
          </a:p>
          <a:p>
            <a:pPr algn="l">
              <a:lnSpc>
                <a:spcPts val="5810"/>
              </a:lnSpc>
            </a:pPr>
            <a:r>
              <a:rPr lang="en-US" sz="3586">
                <a:solidFill>
                  <a:srgbClr val="000000"/>
                </a:solidFill>
                <a:latin typeface="Montserrat"/>
                <a:ea typeface="Montserrat"/>
                <a:cs typeface="Montserrat"/>
                <a:sym typeface="Montserrat"/>
              </a:rPr>
              <a:t>-</a:t>
            </a:r>
            <a:r>
              <a:rPr lang="en-US" sz="3586">
                <a:solidFill>
                  <a:srgbClr val="000000"/>
                </a:solidFill>
                <a:latin typeface="Montserrat"/>
                <a:ea typeface="Montserrat"/>
                <a:cs typeface="Montserrat"/>
                <a:sym typeface="Montserrat"/>
              </a:rPr>
              <a:t>Corectitudinea datelor extrase și modificate.</a:t>
            </a:r>
          </a:p>
          <a:p>
            <a:pPr algn="l">
              <a:lnSpc>
                <a:spcPts val="5810"/>
              </a:lnSpc>
            </a:pPr>
            <a:r>
              <a:rPr lang="en-US" sz="3586">
                <a:solidFill>
                  <a:srgbClr val="000000"/>
                </a:solidFill>
                <a:latin typeface="Montserrat"/>
                <a:ea typeface="Montserrat"/>
                <a:cs typeface="Montserrat"/>
                <a:sym typeface="Montserrat"/>
              </a:rPr>
              <a:t>-</a:t>
            </a:r>
            <a:r>
              <a:rPr lang="en-US" sz="3586">
                <a:solidFill>
                  <a:srgbClr val="000000"/>
                </a:solidFill>
                <a:latin typeface="Montserrat"/>
                <a:ea typeface="Montserrat"/>
                <a:cs typeface="Montserrat"/>
                <a:sym typeface="Montserrat"/>
              </a:rPr>
              <a:t>Ușurința utilizării scriptului.</a:t>
            </a:r>
          </a:p>
          <a:p>
            <a:pPr algn="l">
              <a:lnSpc>
                <a:spcPts val="5810"/>
              </a:lnSpc>
            </a:pPr>
            <a:r>
              <a:rPr lang="en-US" sz="3586">
                <a:solidFill>
                  <a:srgbClr val="000000"/>
                </a:solidFill>
                <a:latin typeface="Montserrat"/>
                <a:ea typeface="Montserrat"/>
                <a:cs typeface="Montserrat"/>
                <a:sym typeface="Montserrat"/>
              </a:rPr>
              <a:t>-</a:t>
            </a:r>
            <a:r>
              <a:rPr lang="en-US" sz="3586">
                <a:solidFill>
                  <a:srgbClr val="000000"/>
                </a:solidFill>
                <a:latin typeface="Montserrat"/>
                <a:ea typeface="Montserrat"/>
                <a:cs typeface="Montserrat"/>
                <a:sym typeface="Montserrat"/>
              </a:rPr>
              <a:t>Portabilitatea soluției pe diverse medii de operare.</a:t>
            </a:r>
          </a:p>
          <a:p>
            <a:pPr algn="l">
              <a:lnSpc>
                <a:spcPts val="5810"/>
              </a:lnSpc>
            </a:pPr>
          </a:p>
        </p:txBody>
      </p:sp>
      <p:sp>
        <p:nvSpPr>
          <p:cNvPr name="AutoShape 8" id="8"/>
          <p:cNvSpPr/>
          <p:nvPr/>
        </p:nvSpPr>
        <p:spPr>
          <a:xfrm>
            <a:off x="-1599461" y="2493620"/>
            <a:ext cx="6492240" cy="0"/>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720955" y="820883"/>
            <a:ext cx="11126504" cy="1661160"/>
          </a:xfrm>
          <a:prstGeom prst="rect">
            <a:avLst/>
          </a:prstGeom>
        </p:spPr>
        <p:txBody>
          <a:bodyPr anchor="t" rtlCol="false" tIns="0" lIns="0" bIns="0" rIns="0">
            <a:spAutoFit/>
          </a:bodyPr>
          <a:lstStyle/>
          <a:p>
            <a:pPr algn="l">
              <a:lnSpc>
                <a:spcPts val="13439"/>
              </a:lnSpc>
            </a:pPr>
            <a:r>
              <a:rPr lang="en-US" sz="9600">
                <a:solidFill>
                  <a:srgbClr val="000000"/>
                </a:solidFill>
                <a:latin typeface="Bebas Neue"/>
                <a:ea typeface="Bebas Neue"/>
                <a:cs typeface="Bebas Neue"/>
                <a:sym typeface="Bebas Neue"/>
              </a:rPr>
              <a:t>Descrierea problemei</a:t>
            </a:r>
          </a:p>
        </p:txBody>
      </p:sp>
      <p:grpSp>
        <p:nvGrpSpPr>
          <p:cNvPr name="Group 10" id="10"/>
          <p:cNvGrpSpPr/>
          <p:nvPr/>
        </p:nvGrpSpPr>
        <p:grpSpPr>
          <a:xfrm rot="0">
            <a:off x="-698520" y="1066963"/>
            <a:ext cx="3086100" cy="1191913"/>
            <a:chOff x="0" y="0"/>
            <a:chExt cx="812800" cy="313920"/>
          </a:xfrm>
        </p:grpSpPr>
        <p:sp>
          <p:nvSpPr>
            <p:cNvPr name="Freeform 11" id="11"/>
            <p:cNvSpPr/>
            <p:nvPr/>
          </p:nvSpPr>
          <p:spPr>
            <a:xfrm flipH="false" flipV="false" rot="0">
              <a:off x="0" y="0"/>
              <a:ext cx="812800" cy="313920"/>
            </a:xfrm>
            <a:custGeom>
              <a:avLst/>
              <a:gdLst/>
              <a:ahLst/>
              <a:cxnLst/>
              <a:rect r="r" b="b" t="t" l="l"/>
              <a:pathLst>
                <a:path h="313920" w="812800">
                  <a:moveTo>
                    <a:pt x="127941" y="0"/>
                  </a:moveTo>
                  <a:lnTo>
                    <a:pt x="684859" y="0"/>
                  </a:lnTo>
                  <a:cubicBezTo>
                    <a:pt x="718791" y="0"/>
                    <a:pt x="751333" y="13479"/>
                    <a:pt x="775327" y="37473"/>
                  </a:cubicBezTo>
                  <a:cubicBezTo>
                    <a:pt x="799321" y="61467"/>
                    <a:pt x="812800" y="94009"/>
                    <a:pt x="812800" y="127941"/>
                  </a:cubicBezTo>
                  <a:lnTo>
                    <a:pt x="812800" y="185979"/>
                  </a:lnTo>
                  <a:cubicBezTo>
                    <a:pt x="812800" y="219911"/>
                    <a:pt x="799321" y="252453"/>
                    <a:pt x="775327" y="276447"/>
                  </a:cubicBezTo>
                  <a:cubicBezTo>
                    <a:pt x="751333" y="300440"/>
                    <a:pt x="718791" y="313920"/>
                    <a:pt x="684859" y="313920"/>
                  </a:cubicBezTo>
                  <a:lnTo>
                    <a:pt x="127941" y="313920"/>
                  </a:lnTo>
                  <a:cubicBezTo>
                    <a:pt x="94009" y="313920"/>
                    <a:pt x="61467" y="300440"/>
                    <a:pt x="37473" y="276447"/>
                  </a:cubicBezTo>
                  <a:cubicBezTo>
                    <a:pt x="13479" y="252453"/>
                    <a:pt x="0" y="219911"/>
                    <a:pt x="0" y="185979"/>
                  </a:cubicBezTo>
                  <a:lnTo>
                    <a:pt x="0" y="127941"/>
                  </a:lnTo>
                  <a:cubicBezTo>
                    <a:pt x="0" y="94009"/>
                    <a:pt x="13479" y="61467"/>
                    <a:pt x="37473" y="37473"/>
                  </a:cubicBezTo>
                  <a:cubicBezTo>
                    <a:pt x="61467" y="13479"/>
                    <a:pt x="94009" y="0"/>
                    <a:pt x="127941" y="0"/>
                  </a:cubicBezTo>
                  <a:close/>
                </a:path>
              </a:pathLst>
            </a:custGeom>
            <a:solidFill>
              <a:srgbClr val="A6A6A6">
                <a:alpha val="67843"/>
              </a:srgbClr>
            </a:solidFill>
          </p:spPr>
        </p:sp>
        <p:sp>
          <p:nvSpPr>
            <p:cNvPr name="TextBox 12" id="12"/>
            <p:cNvSpPr txBox="true"/>
            <p:nvPr/>
          </p:nvSpPr>
          <p:spPr>
            <a:xfrm>
              <a:off x="0" y="-47625"/>
              <a:ext cx="812800" cy="3615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587" y="1081016"/>
            <a:ext cx="579648" cy="1211671"/>
          </a:xfrm>
          <a:prstGeom prst="rect">
            <a:avLst/>
          </a:prstGeom>
        </p:spPr>
        <p:txBody>
          <a:bodyPr anchor="t" rtlCol="false" tIns="0" lIns="0" bIns="0" rIns="0">
            <a:spAutoFit/>
          </a:bodyPr>
          <a:lstStyle/>
          <a:p>
            <a:pPr algn="l">
              <a:lnSpc>
                <a:spcPts val="9831"/>
              </a:lnSpc>
            </a:pPr>
            <a:r>
              <a:rPr lang="en-US" sz="7022">
                <a:solidFill>
                  <a:srgbClr val="000000"/>
                </a:solidFill>
                <a:latin typeface="Bebas Neue"/>
                <a:ea typeface="Bebas Neue"/>
                <a:cs typeface="Bebas Neue"/>
                <a:sym typeface="Bebas Neue"/>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DAGbhJTvhck</dc:identifier>
  <dcterms:modified xsi:type="dcterms:W3CDTF">2011-08-01T06:04:30Z</dcterms:modified>
  <cp:revision>1</cp:revision>
  <dc:title>PPT - Proiect ITBI</dc:title>
</cp:coreProperties>
</file>